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  <p:sldMasterId id="2147483675" r:id="rId2"/>
  </p:sldMasterIdLst>
  <p:notesMasterIdLst>
    <p:notesMasterId r:id="rId27"/>
  </p:notesMasterIdLst>
  <p:handoutMasterIdLst>
    <p:handoutMasterId r:id="rId28"/>
  </p:handoutMasterIdLst>
  <p:sldIdLst>
    <p:sldId id="287" r:id="rId3"/>
    <p:sldId id="277" r:id="rId4"/>
    <p:sldId id="270" r:id="rId5"/>
    <p:sldId id="278" r:id="rId6"/>
    <p:sldId id="279" r:id="rId7"/>
    <p:sldId id="280" r:id="rId8"/>
    <p:sldId id="281" r:id="rId9"/>
    <p:sldId id="271" r:id="rId10"/>
    <p:sldId id="288" r:id="rId11"/>
    <p:sldId id="301" r:id="rId12"/>
    <p:sldId id="273" r:id="rId13"/>
    <p:sldId id="296" r:id="rId14"/>
    <p:sldId id="297" r:id="rId15"/>
    <p:sldId id="302" r:id="rId16"/>
    <p:sldId id="303" r:id="rId17"/>
    <p:sldId id="304" r:id="rId18"/>
    <p:sldId id="295" r:id="rId19"/>
    <p:sldId id="289" r:id="rId20"/>
    <p:sldId id="298" r:id="rId21"/>
    <p:sldId id="299" r:id="rId22"/>
    <p:sldId id="306" r:id="rId23"/>
    <p:sldId id="276" r:id="rId24"/>
    <p:sldId id="290" r:id="rId25"/>
    <p:sldId id="305" r:id="rId26"/>
  </p:sldIdLst>
  <p:sldSz cx="9144000" cy="6858000" type="screen4x3"/>
  <p:notesSz cx="6837363" cy="9659938"/>
  <p:custDataLst>
    <p:tags r:id="rId2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993300"/>
    <a:srgbClr val="FFCC00"/>
    <a:srgbClr val="CC6600"/>
    <a:srgbClr val="FFCC99"/>
    <a:srgbClr val="99FF33"/>
    <a:srgbClr val="0033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53"/>
    <p:restoredTop sz="94726"/>
  </p:normalViewPr>
  <p:slideViewPr>
    <p:cSldViewPr>
      <p:cViewPr varScale="1">
        <p:scale>
          <a:sx n="78" d="100"/>
          <a:sy n="78" d="100"/>
        </p:scale>
        <p:origin x="1013" y="53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3.xml"/><Relationship Id="rId13" Type="http://schemas.openxmlformats.org/officeDocument/2006/relationships/slide" Target="slides/slide21.xml"/><Relationship Id="rId3" Type="http://schemas.openxmlformats.org/officeDocument/2006/relationships/slide" Target="slides/slide5.xml"/><Relationship Id="rId7" Type="http://schemas.openxmlformats.org/officeDocument/2006/relationships/slide" Target="slides/slide12.xml"/><Relationship Id="rId12" Type="http://schemas.openxmlformats.org/officeDocument/2006/relationships/slide" Target="slides/slide20.xml"/><Relationship Id="rId2" Type="http://schemas.openxmlformats.org/officeDocument/2006/relationships/slide" Target="slides/slide4.xml"/><Relationship Id="rId16" Type="http://schemas.openxmlformats.org/officeDocument/2006/relationships/slide" Target="slides/slide24.xml"/><Relationship Id="rId1" Type="http://schemas.openxmlformats.org/officeDocument/2006/relationships/slide" Target="slides/slide3.xml"/><Relationship Id="rId6" Type="http://schemas.openxmlformats.org/officeDocument/2006/relationships/slide" Target="slides/slide11.xml"/><Relationship Id="rId11" Type="http://schemas.openxmlformats.org/officeDocument/2006/relationships/slide" Target="slides/slide19.xml"/><Relationship Id="rId5" Type="http://schemas.openxmlformats.org/officeDocument/2006/relationships/slide" Target="slides/slide7.xml"/><Relationship Id="rId15" Type="http://schemas.openxmlformats.org/officeDocument/2006/relationships/slide" Target="slides/slide23.xml"/><Relationship Id="rId10" Type="http://schemas.openxmlformats.org/officeDocument/2006/relationships/slide" Target="slides/slide18.xml"/><Relationship Id="rId4" Type="http://schemas.openxmlformats.org/officeDocument/2006/relationships/slide" Target="slides/slide6.xml"/><Relationship Id="rId9" Type="http://schemas.openxmlformats.org/officeDocument/2006/relationships/slide" Target="slides/slide15.xml"/><Relationship Id="rId14" Type="http://schemas.openxmlformats.org/officeDocument/2006/relationships/slide" Target="slides/slide2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#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96416F-C563-E948-BC4D-670B8135B0C2}" type="doc">
      <dgm:prSet loTypeId="urn:microsoft.com/office/officeart/2005/8/layout/matrix1" loCatId="" qsTypeId="urn:microsoft.com/office/officeart/2005/8/quickstyle/3d3#1" qsCatId="3D" csTypeId="urn:microsoft.com/office/officeart/2005/8/colors/accent5_1#1" csCatId="accent5" phldr="1"/>
      <dgm:spPr/>
      <dgm:t>
        <a:bodyPr/>
        <a:lstStyle/>
        <a:p>
          <a:endParaRPr lang="it-IT"/>
        </a:p>
      </dgm:t>
    </dgm:pt>
    <dgm:pt modelId="{53C3A83B-D33F-724A-A74A-2F83F24E0731}">
      <dgm:prSet phldrT="[Testo]" custT="1"/>
      <dgm:spPr/>
      <dgm:t>
        <a:bodyPr/>
        <a:lstStyle/>
        <a:p>
          <a:r>
            <a:rPr lang="it-IT" sz="1400" b="1" dirty="0">
              <a:solidFill>
                <a:srgbClr val="C00000"/>
              </a:solidFill>
            </a:rPr>
            <a:t>Cammino di San Filippo Neri</a:t>
          </a:r>
        </a:p>
      </dgm:t>
    </dgm:pt>
    <dgm:pt modelId="{7044F145-8B41-E140-A72C-E763CF0E0145}" type="parTrans" cxnId="{197C6498-DF9E-7D43-A7C1-5EFC02443278}">
      <dgm:prSet/>
      <dgm:spPr/>
      <dgm:t>
        <a:bodyPr/>
        <a:lstStyle/>
        <a:p>
          <a:endParaRPr lang="it-IT"/>
        </a:p>
      </dgm:t>
    </dgm:pt>
    <dgm:pt modelId="{7D35F56F-DF2E-2E4C-A72E-F13CB5F7B4CE}" type="sibTrans" cxnId="{197C6498-DF9E-7D43-A7C1-5EFC02443278}">
      <dgm:prSet/>
      <dgm:spPr/>
      <dgm:t>
        <a:bodyPr/>
        <a:lstStyle/>
        <a:p>
          <a:endParaRPr lang="it-IT"/>
        </a:p>
      </dgm:t>
    </dgm:pt>
    <dgm:pt modelId="{D87CDDCF-8709-2E46-A0AB-A95C2909E19A}">
      <dgm:prSet phldrT="[Testo]"/>
      <dgm:spPr/>
      <dgm:t>
        <a:bodyPr/>
        <a:lstStyle/>
        <a:p>
          <a:pPr>
            <a:buNone/>
          </a:pPr>
          <a:r>
            <a:rPr lang="it-CH" b="1" dirty="0"/>
            <a:t>ASSOCIAZIONE APS</a:t>
          </a:r>
          <a:endParaRPr lang="it-CH" dirty="0"/>
        </a:p>
        <a:p>
          <a:pPr>
            <a:buNone/>
          </a:pPr>
          <a:r>
            <a:rPr lang="it-CH" i="1" dirty="0"/>
            <a:t>Amici del Cammino di San Filippo Neri da Cassino a Gaeta</a:t>
          </a:r>
          <a:endParaRPr lang="it-CH" dirty="0"/>
        </a:p>
        <a:p>
          <a:pPr>
            <a:buNone/>
          </a:pPr>
          <a:r>
            <a:rPr lang="it-CH" b="1" dirty="0"/>
            <a:t>Fondata nel 2022</a:t>
          </a:r>
          <a:br>
            <a:rPr lang="it-CH" dirty="0"/>
          </a:br>
          <a:r>
            <a:rPr lang="it-CH" dirty="0"/>
            <a:t>Presidente: </a:t>
          </a:r>
          <a:r>
            <a:rPr lang="it-CH" b="1" dirty="0"/>
            <a:t>Filippo Scalisi</a:t>
          </a:r>
          <a:endParaRPr lang="it-IT" dirty="0"/>
        </a:p>
      </dgm:t>
    </dgm:pt>
    <dgm:pt modelId="{D194CE1A-EED4-D94D-BE1D-D1915160FF34}" type="parTrans" cxnId="{5ABB2021-5E67-AC48-B55B-EB4169BB21BB}">
      <dgm:prSet/>
      <dgm:spPr/>
      <dgm:t>
        <a:bodyPr/>
        <a:lstStyle/>
        <a:p>
          <a:endParaRPr lang="it-IT"/>
        </a:p>
      </dgm:t>
    </dgm:pt>
    <dgm:pt modelId="{0DF763B1-D8B8-424A-A174-2A2E6E6E23F1}" type="sibTrans" cxnId="{5ABB2021-5E67-AC48-B55B-EB4169BB21BB}">
      <dgm:prSet/>
      <dgm:spPr/>
      <dgm:t>
        <a:bodyPr/>
        <a:lstStyle/>
        <a:p>
          <a:endParaRPr lang="it-IT"/>
        </a:p>
      </dgm:t>
    </dgm:pt>
    <dgm:pt modelId="{AEB53728-5A7E-9A47-A22C-19156286B698}">
      <dgm:prSet phldrT="[Testo]"/>
      <dgm:spPr/>
      <dgm:t>
        <a:bodyPr/>
        <a:lstStyle/>
        <a:p>
          <a:pPr>
            <a:buNone/>
          </a:pPr>
          <a:r>
            <a:rPr lang="it-CH" b="1" dirty="0"/>
            <a:t>10 COMUNI</a:t>
          </a:r>
          <a:endParaRPr lang="it-CH" dirty="0"/>
        </a:p>
        <a:p>
          <a:pPr>
            <a:buNone/>
          </a:pPr>
          <a:r>
            <a:rPr lang="it-CH" dirty="0"/>
            <a:t>Cassino · Sant’Ambrogio sul Garigliano</a:t>
          </a:r>
          <a:br>
            <a:rPr lang="it-CH" dirty="0"/>
          </a:br>
          <a:r>
            <a:rPr lang="it-CH" dirty="0"/>
            <a:t>Sant’Andrea del Garigliano · Vallemaio</a:t>
          </a:r>
          <a:br>
            <a:rPr lang="it-CH" dirty="0"/>
          </a:br>
          <a:r>
            <a:rPr lang="it-CH" dirty="0"/>
            <a:t>Coreno Ausonio · Ausonia · Esperia</a:t>
          </a:r>
          <a:br>
            <a:rPr lang="it-CH" dirty="0"/>
          </a:br>
          <a:r>
            <a:rPr lang="it-CH" dirty="0"/>
            <a:t>Formia · Itri · Gaeta</a:t>
          </a:r>
        </a:p>
        <a:p>
          <a:pPr>
            <a:buNone/>
          </a:pPr>
          <a:r>
            <a:rPr lang="it-CH" b="1" dirty="0"/>
            <a:t>Formia: Comune capofila</a:t>
          </a:r>
          <a:endParaRPr lang="it-IT" dirty="0"/>
        </a:p>
      </dgm:t>
    </dgm:pt>
    <dgm:pt modelId="{9E5261E0-4C4A-AB49-9CF0-07A83E1700BC}" type="parTrans" cxnId="{4A093E11-0DCC-204D-98D8-BD6A2D78A49F}">
      <dgm:prSet/>
      <dgm:spPr/>
      <dgm:t>
        <a:bodyPr/>
        <a:lstStyle/>
        <a:p>
          <a:endParaRPr lang="it-IT"/>
        </a:p>
      </dgm:t>
    </dgm:pt>
    <dgm:pt modelId="{0122A9CB-01EB-CA44-B9A2-59F6B37D9566}" type="sibTrans" cxnId="{4A093E11-0DCC-204D-98D8-BD6A2D78A49F}">
      <dgm:prSet/>
      <dgm:spPr/>
      <dgm:t>
        <a:bodyPr/>
        <a:lstStyle/>
        <a:p>
          <a:endParaRPr lang="it-IT"/>
        </a:p>
      </dgm:t>
    </dgm:pt>
    <dgm:pt modelId="{4776FA3F-A2AD-1B47-88B2-371510C26ED7}">
      <dgm:prSet phldrT="[Testo]"/>
      <dgm:spPr/>
      <dgm:t>
        <a:bodyPr/>
        <a:lstStyle/>
        <a:p>
          <a:pPr>
            <a:buNone/>
          </a:pPr>
          <a:r>
            <a:rPr lang="it-CH" b="1" dirty="0"/>
            <a:t>20 “AMICI DEL CAMMINO”</a:t>
          </a:r>
          <a:endParaRPr lang="it-CH" dirty="0"/>
        </a:p>
        <a:p>
          <a:pPr>
            <a:buNone/>
          </a:pPr>
          <a:r>
            <a:rPr lang="it-CH" dirty="0"/>
            <a:t>Referenti distribuiti lungo il percorso e indicati sul sito come punti di riferimento per pellegrini, viandanti e camminatori.</a:t>
          </a:r>
          <a:endParaRPr lang="it-IT" dirty="0"/>
        </a:p>
      </dgm:t>
    </dgm:pt>
    <dgm:pt modelId="{72186102-0836-B44D-B16A-CA59A08D76C0}" type="parTrans" cxnId="{C9ADD195-D5B2-B44F-B6FE-33B5E2963337}">
      <dgm:prSet/>
      <dgm:spPr/>
      <dgm:t>
        <a:bodyPr/>
        <a:lstStyle/>
        <a:p>
          <a:endParaRPr lang="it-IT"/>
        </a:p>
      </dgm:t>
    </dgm:pt>
    <dgm:pt modelId="{8C3C8FFD-9C9E-AE48-AB20-C8E4D685D43E}" type="sibTrans" cxnId="{C9ADD195-D5B2-B44F-B6FE-33B5E2963337}">
      <dgm:prSet/>
      <dgm:spPr/>
      <dgm:t>
        <a:bodyPr/>
        <a:lstStyle/>
        <a:p>
          <a:endParaRPr lang="it-IT"/>
        </a:p>
      </dgm:t>
    </dgm:pt>
    <dgm:pt modelId="{401DD372-860A-C748-BB35-91CF5FB14E20}">
      <dgm:prSet phldrT="[Testo]"/>
      <dgm:spPr/>
      <dgm:t>
        <a:bodyPr/>
        <a:lstStyle/>
        <a:p>
          <a:pPr>
            <a:buNone/>
          </a:pPr>
          <a:r>
            <a:rPr lang="it-CH" b="1" dirty="0"/>
            <a:t>RETE DI ACCOGLIENZA E SERVIZI</a:t>
          </a:r>
          <a:endParaRPr lang="it-CH" dirty="0"/>
        </a:p>
        <a:p>
          <a:pPr>
            <a:buNone/>
          </a:pPr>
          <a:r>
            <a:rPr lang="it-CH" b="1" dirty="0"/>
            <a:t>93 punti-timbro</a:t>
          </a:r>
          <a:endParaRPr lang="it-CH" dirty="0"/>
        </a:p>
        <a:p>
          <a:pPr>
            <a:buNone/>
          </a:pPr>
          <a:r>
            <a:rPr lang="it-CH" dirty="0"/>
            <a:t>Strutture ricettive · attività commerciali · ristorazione · aziende agricole · associazioni · parrocchie e altri punti di riferimento.</a:t>
          </a:r>
          <a:endParaRPr lang="it-IT" dirty="0"/>
        </a:p>
      </dgm:t>
    </dgm:pt>
    <dgm:pt modelId="{813073D0-C866-944F-B3DC-0FD606DE3657}" type="parTrans" cxnId="{8B867039-9DAC-5A4D-9531-E7CD130BAC6E}">
      <dgm:prSet/>
      <dgm:spPr/>
      <dgm:t>
        <a:bodyPr/>
        <a:lstStyle/>
        <a:p>
          <a:endParaRPr lang="it-IT"/>
        </a:p>
      </dgm:t>
    </dgm:pt>
    <dgm:pt modelId="{5AACF018-3327-DA49-9DE7-5F0D040B9C88}" type="sibTrans" cxnId="{8B867039-9DAC-5A4D-9531-E7CD130BAC6E}">
      <dgm:prSet/>
      <dgm:spPr/>
      <dgm:t>
        <a:bodyPr/>
        <a:lstStyle/>
        <a:p>
          <a:endParaRPr lang="it-IT"/>
        </a:p>
      </dgm:t>
    </dgm:pt>
    <dgm:pt modelId="{56A9EBDF-CD3C-674F-B2D4-816EC85C4FFF}" type="pres">
      <dgm:prSet presAssocID="{0296416F-C563-E948-BC4D-670B8135B0C2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4A6F247-8D05-1A43-B1AB-2918E08F6782}" type="pres">
      <dgm:prSet presAssocID="{0296416F-C563-E948-BC4D-670B8135B0C2}" presName="matrix" presStyleCnt="0"/>
      <dgm:spPr/>
    </dgm:pt>
    <dgm:pt modelId="{1B8D2AC1-66F5-8441-8A46-F63B7D46D614}" type="pres">
      <dgm:prSet presAssocID="{0296416F-C563-E948-BC4D-670B8135B0C2}" presName="tile1" presStyleLbl="node1" presStyleIdx="0" presStyleCnt="4"/>
      <dgm:spPr/>
    </dgm:pt>
    <dgm:pt modelId="{1620F492-BEC2-A547-BE13-D3768E079527}" type="pres">
      <dgm:prSet presAssocID="{0296416F-C563-E948-BC4D-670B8135B0C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7B193CF-1F4D-8D44-80B4-2BC132BABF4B}" type="pres">
      <dgm:prSet presAssocID="{0296416F-C563-E948-BC4D-670B8135B0C2}" presName="tile2" presStyleLbl="node1" presStyleIdx="1" presStyleCnt="4"/>
      <dgm:spPr/>
    </dgm:pt>
    <dgm:pt modelId="{4B891AC8-E81C-1549-BF91-0BD79A0EEFDA}" type="pres">
      <dgm:prSet presAssocID="{0296416F-C563-E948-BC4D-670B8135B0C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727CC9C-3A77-8642-A3BF-DF798983187A}" type="pres">
      <dgm:prSet presAssocID="{0296416F-C563-E948-BC4D-670B8135B0C2}" presName="tile3" presStyleLbl="node1" presStyleIdx="2" presStyleCnt="4"/>
      <dgm:spPr/>
    </dgm:pt>
    <dgm:pt modelId="{5F3A0772-2CD1-1844-8300-E5086C9A423A}" type="pres">
      <dgm:prSet presAssocID="{0296416F-C563-E948-BC4D-670B8135B0C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5E09756-B534-B74F-98AC-D876D2AAEE3F}" type="pres">
      <dgm:prSet presAssocID="{0296416F-C563-E948-BC4D-670B8135B0C2}" presName="tile4" presStyleLbl="node1" presStyleIdx="3" presStyleCnt="4"/>
      <dgm:spPr/>
    </dgm:pt>
    <dgm:pt modelId="{6B773670-7B99-4243-BF9E-C5CECD7BC312}" type="pres">
      <dgm:prSet presAssocID="{0296416F-C563-E948-BC4D-670B8135B0C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D6311C23-5C59-B940-B4FD-72A46B792435}" type="pres">
      <dgm:prSet presAssocID="{0296416F-C563-E948-BC4D-670B8135B0C2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2CEB3901-AD86-DF4D-AA64-033681C82EA4}" type="presOf" srcId="{4776FA3F-A2AD-1B47-88B2-371510C26ED7}" destId="{5F3A0772-2CD1-1844-8300-E5086C9A423A}" srcOrd="1" destOrd="0" presId="urn:microsoft.com/office/officeart/2005/8/layout/matrix1"/>
    <dgm:cxn modelId="{D79A090E-26AB-7144-9CAE-6F643683C0D2}" type="presOf" srcId="{0296416F-C563-E948-BC4D-670B8135B0C2}" destId="{56A9EBDF-CD3C-674F-B2D4-816EC85C4FFF}" srcOrd="0" destOrd="0" presId="urn:microsoft.com/office/officeart/2005/8/layout/matrix1"/>
    <dgm:cxn modelId="{4388DC10-7FB1-964A-B4B2-14044A5B41D2}" type="presOf" srcId="{D87CDDCF-8709-2E46-A0AB-A95C2909E19A}" destId="{1B8D2AC1-66F5-8441-8A46-F63B7D46D614}" srcOrd="0" destOrd="0" presId="urn:microsoft.com/office/officeart/2005/8/layout/matrix1"/>
    <dgm:cxn modelId="{4A093E11-0DCC-204D-98D8-BD6A2D78A49F}" srcId="{53C3A83B-D33F-724A-A74A-2F83F24E0731}" destId="{AEB53728-5A7E-9A47-A22C-19156286B698}" srcOrd="1" destOrd="0" parTransId="{9E5261E0-4C4A-AB49-9CF0-07A83E1700BC}" sibTransId="{0122A9CB-01EB-CA44-B9A2-59F6B37D9566}"/>
    <dgm:cxn modelId="{57AC7D19-DD37-4E49-80D7-86CDBE5B93DD}" type="presOf" srcId="{4776FA3F-A2AD-1B47-88B2-371510C26ED7}" destId="{8727CC9C-3A77-8642-A3BF-DF798983187A}" srcOrd="0" destOrd="0" presId="urn:microsoft.com/office/officeart/2005/8/layout/matrix1"/>
    <dgm:cxn modelId="{5ABB2021-5E67-AC48-B55B-EB4169BB21BB}" srcId="{53C3A83B-D33F-724A-A74A-2F83F24E0731}" destId="{D87CDDCF-8709-2E46-A0AB-A95C2909E19A}" srcOrd="0" destOrd="0" parTransId="{D194CE1A-EED4-D94D-BE1D-D1915160FF34}" sibTransId="{0DF763B1-D8B8-424A-A174-2A2E6E6E23F1}"/>
    <dgm:cxn modelId="{80B41123-8E48-7049-9274-602408968E06}" type="presOf" srcId="{D87CDDCF-8709-2E46-A0AB-A95C2909E19A}" destId="{1620F492-BEC2-A547-BE13-D3768E079527}" srcOrd="1" destOrd="0" presId="urn:microsoft.com/office/officeart/2005/8/layout/matrix1"/>
    <dgm:cxn modelId="{1CAD6333-F518-B74B-968C-ABE9AB74202C}" type="presOf" srcId="{AEB53728-5A7E-9A47-A22C-19156286B698}" destId="{4B891AC8-E81C-1549-BF91-0BD79A0EEFDA}" srcOrd="1" destOrd="0" presId="urn:microsoft.com/office/officeart/2005/8/layout/matrix1"/>
    <dgm:cxn modelId="{8B867039-9DAC-5A4D-9531-E7CD130BAC6E}" srcId="{53C3A83B-D33F-724A-A74A-2F83F24E0731}" destId="{401DD372-860A-C748-BB35-91CF5FB14E20}" srcOrd="3" destOrd="0" parTransId="{813073D0-C866-944F-B3DC-0FD606DE3657}" sibTransId="{5AACF018-3327-DA49-9DE7-5F0D040B9C88}"/>
    <dgm:cxn modelId="{B5DB356D-B4F1-E44B-B0A5-E72A64229066}" type="presOf" srcId="{401DD372-860A-C748-BB35-91CF5FB14E20}" destId="{6B773670-7B99-4243-BF9E-C5CECD7BC312}" srcOrd="1" destOrd="0" presId="urn:microsoft.com/office/officeart/2005/8/layout/matrix1"/>
    <dgm:cxn modelId="{79E60080-7848-5446-84C7-2DC0F6A77143}" type="presOf" srcId="{AEB53728-5A7E-9A47-A22C-19156286B698}" destId="{C7B193CF-1F4D-8D44-80B4-2BC132BABF4B}" srcOrd="0" destOrd="0" presId="urn:microsoft.com/office/officeart/2005/8/layout/matrix1"/>
    <dgm:cxn modelId="{D3041581-182D-FD4A-98EE-4ED66A6DDA06}" type="presOf" srcId="{53C3A83B-D33F-724A-A74A-2F83F24E0731}" destId="{D6311C23-5C59-B940-B4FD-72A46B792435}" srcOrd="0" destOrd="0" presId="urn:microsoft.com/office/officeart/2005/8/layout/matrix1"/>
    <dgm:cxn modelId="{C9ADD195-D5B2-B44F-B6FE-33B5E2963337}" srcId="{53C3A83B-D33F-724A-A74A-2F83F24E0731}" destId="{4776FA3F-A2AD-1B47-88B2-371510C26ED7}" srcOrd="2" destOrd="0" parTransId="{72186102-0836-B44D-B16A-CA59A08D76C0}" sibTransId="{8C3C8FFD-9C9E-AE48-AB20-C8E4D685D43E}"/>
    <dgm:cxn modelId="{197C6498-DF9E-7D43-A7C1-5EFC02443278}" srcId="{0296416F-C563-E948-BC4D-670B8135B0C2}" destId="{53C3A83B-D33F-724A-A74A-2F83F24E0731}" srcOrd="0" destOrd="0" parTransId="{7044F145-8B41-E140-A72C-E763CF0E0145}" sibTransId="{7D35F56F-DF2E-2E4C-A72E-F13CB5F7B4CE}"/>
    <dgm:cxn modelId="{3A45F3D9-6097-F042-8E68-AB0BFB707FD0}" type="presOf" srcId="{401DD372-860A-C748-BB35-91CF5FB14E20}" destId="{35E09756-B534-B74F-98AC-D876D2AAEE3F}" srcOrd="0" destOrd="0" presId="urn:microsoft.com/office/officeart/2005/8/layout/matrix1"/>
    <dgm:cxn modelId="{FB236317-415B-294D-9C50-673DF03B36EC}" type="presParOf" srcId="{56A9EBDF-CD3C-674F-B2D4-816EC85C4FFF}" destId="{C4A6F247-8D05-1A43-B1AB-2918E08F6782}" srcOrd="0" destOrd="0" presId="urn:microsoft.com/office/officeart/2005/8/layout/matrix1"/>
    <dgm:cxn modelId="{ADD6A2CF-2F6C-9946-8B83-8CC4761C4D78}" type="presParOf" srcId="{C4A6F247-8D05-1A43-B1AB-2918E08F6782}" destId="{1B8D2AC1-66F5-8441-8A46-F63B7D46D614}" srcOrd="0" destOrd="0" presId="urn:microsoft.com/office/officeart/2005/8/layout/matrix1"/>
    <dgm:cxn modelId="{C0210601-E6E6-5940-8631-7F5EDCB03F70}" type="presParOf" srcId="{C4A6F247-8D05-1A43-B1AB-2918E08F6782}" destId="{1620F492-BEC2-A547-BE13-D3768E079527}" srcOrd="1" destOrd="0" presId="urn:microsoft.com/office/officeart/2005/8/layout/matrix1"/>
    <dgm:cxn modelId="{B865E0C2-CE98-6143-88C9-B961309A6AFE}" type="presParOf" srcId="{C4A6F247-8D05-1A43-B1AB-2918E08F6782}" destId="{C7B193CF-1F4D-8D44-80B4-2BC132BABF4B}" srcOrd="2" destOrd="0" presId="urn:microsoft.com/office/officeart/2005/8/layout/matrix1"/>
    <dgm:cxn modelId="{CD8C92E8-852E-CF46-94E8-473A38B1C4EA}" type="presParOf" srcId="{C4A6F247-8D05-1A43-B1AB-2918E08F6782}" destId="{4B891AC8-E81C-1549-BF91-0BD79A0EEFDA}" srcOrd="3" destOrd="0" presId="urn:microsoft.com/office/officeart/2005/8/layout/matrix1"/>
    <dgm:cxn modelId="{DD3A92C1-D0C5-E946-9057-54594B85EE3C}" type="presParOf" srcId="{C4A6F247-8D05-1A43-B1AB-2918E08F6782}" destId="{8727CC9C-3A77-8642-A3BF-DF798983187A}" srcOrd="4" destOrd="0" presId="urn:microsoft.com/office/officeart/2005/8/layout/matrix1"/>
    <dgm:cxn modelId="{D2878E14-30E8-D446-8AA8-51148E3DFD36}" type="presParOf" srcId="{C4A6F247-8D05-1A43-B1AB-2918E08F6782}" destId="{5F3A0772-2CD1-1844-8300-E5086C9A423A}" srcOrd="5" destOrd="0" presId="urn:microsoft.com/office/officeart/2005/8/layout/matrix1"/>
    <dgm:cxn modelId="{27ECD4CF-AF1C-A742-93F9-77AABBADACF6}" type="presParOf" srcId="{C4A6F247-8D05-1A43-B1AB-2918E08F6782}" destId="{35E09756-B534-B74F-98AC-D876D2AAEE3F}" srcOrd="6" destOrd="0" presId="urn:microsoft.com/office/officeart/2005/8/layout/matrix1"/>
    <dgm:cxn modelId="{D6B44A0A-8867-474C-B39C-DC6D0441D141}" type="presParOf" srcId="{C4A6F247-8D05-1A43-B1AB-2918E08F6782}" destId="{6B773670-7B99-4243-BF9E-C5CECD7BC312}" srcOrd="7" destOrd="0" presId="urn:microsoft.com/office/officeart/2005/8/layout/matrix1"/>
    <dgm:cxn modelId="{1D800C32-00DD-B743-BA3A-3E1739FCADA5}" type="presParOf" srcId="{56A9EBDF-CD3C-674F-B2D4-816EC85C4FFF}" destId="{D6311C23-5C59-B940-B4FD-72A46B79243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8D2AC1-66F5-8441-8A46-F63B7D46D614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CH" sz="1200" b="1" kern="1200" dirty="0"/>
            <a:t>ASSOCIAZIONE APS</a:t>
          </a:r>
          <a:endParaRPr lang="it-CH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CH" sz="1200" i="1" kern="1200" dirty="0"/>
            <a:t>Amici del Cammino di San Filippo Neri da Cassino a Gaeta</a:t>
          </a:r>
          <a:endParaRPr lang="it-CH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CH" sz="1200" b="1" kern="1200" dirty="0"/>
            <a:t>Fondata nel 2022</a:t>
          </a:r>
          <a:br>
            <a:rPr lang="it-CH" sz="1200" kern="1200" dirty="0"/>
          </a:br>
          <a:r>
            <a:rPr lang="it-CH" sz="1200" kern="1200" dirty="0"/>
            <a:t>Presidente: </a:t>
          </a:r>
          <a:r>
            <a:rPr lang="it-CH" sz="1200" b="1" kern="1200" dirty="0"/>
            <a:t>Filippo Scalisi</a:t>
          </a:r>
          <a:endParaRPr lang="it-IT" sz="1200" kern="1200" dirty="0"/>
        </a:p>
      </dsp:txBody>
      <dsp:txXfrm rot="5400000">
        <a:off x="0" y="0"/>
        <a:ext cx="3048000" cy="1524000"/>
      </dsp:txXfrm>
    </dsp:sp>
    <dsp:sp modelId="{C7B193CF-1F4D-8D44-80B4-2BC132BABF4B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CH" sz="1200" b="1" kern="1200" dirty="0"/>
            <a:t>10 COMUNI</a:t>
          </a:r>
          <a:endParaRPr lang="it-CH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CH" sz="1200" kern="1200" dirty="0"/>
            <a:t>Cassino · Sant’Ambrogio sul Garigliano</a:t>
          </a:r>
          <a:br>
            <a:rPr lang="it-CH" sz="1200" kern="1200" dirty="0"/>
          </a:br>
          <a:r>
            <a:rPr lang="it-CH" sz="1200" kern="1200" dirty="0"/>
            <a:t>Sant’Andrea del Garigliano · Vallemaio</a:t>
          </a:r>
          <a:br>
            <a:rPr lang="it-CH" sz="1200" kern="1200" dirty="0"/>
          </a:br>
          <a:r>
            <a:rPr lang="it-CH" sz="1200" kern="1200" dirty="0"/>
            <a:t>Coreno Ausonio · Ausonia · Esperia</a:t>
          </a:r>
          <a:br>
            <a:rPr lang="it-CH" sz="1200" kern="1200" dirty="0"/>
          </a:br>
          <a:r>
            <a:rPr lang="it-CH" sz="1200" kern="1200" dirty="0"/>
            <a:t>Formia · Itri · Gaeta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CH" sz="1200" b="1" kern="1200" dirty="0"/>
            <a:t>Formia: Comune capofila</a:t>
          </a:r>
          <a:endParaRPr lang="it-IT" sz="1200" kern="1200" dirty="0"/>
        </a:p>
      </dsp:txBody>
      <dsp:txXfrm>
        <a:off x="3048000" y="0"/>
        <a:ext cx="3048000" cy="1524000"/>
      </dsp:txXfrm>
    </dsp:sp>
    <dsp:sp modelId="{8727CC9C-3A77-8642-A3BF-DF798983187A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CH" sz="1200" b="1" kern="1200" dirty="0"/>
            <a:t>20 “AMICI DEL CAMMINO”</a:t>
          </a:r>
          <a:endParaRPr lang="it-CH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CH" sz="1200" kern="1200" dirty="0"/>
            <a:t>Referenti distribuiti lungo il percorso e indicati sul sito come punti di riferimento per pellegrini, viandanti e camminatori.</a:t>
          </a:r>
          <a:endParaRPr lang="it-IT" sz="1200" kern="1200" dirty="0"/>
        </a:p>
      </dsp:txBody>
      <dsp:txXfrm rot="10800000">
        <a:off x="0" y="2539999"/>
        <a:ext cx="3048000" cy="1524000"/>
      </dsp:txXfrm>
    </dsp:sp>
    <dsp:sp modelId="{35E09756-B534-B74F-98AC-D876D2AAEE3F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CH" sz="1200" b="1" kern="1200" dirty="0"/>
            <a:t>RETE DI ACCOGLIENZA E SERVIZI</a:t>
          </a:r>
          <a:endParaRPr lang="it-CH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CH" sz="1200" b="1" kern="1200" dirty="0"/>
            <a:t>93 punti-timbro</a:t>
          </a:r>
          <a:endParaRPr lang="it-CH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CH" sz="1200" kern="1200" dirty="0"/>
            <a:t>Strutture ricettive · attività commerciali · ristorazione · aziende agricole · associazioni · parrocchie e altri punti di riferimento.</a:t>
          </a:r>
          <a:endParaRPr lang="it-IT" sz="1200" kern="1200" dirty="0"/>
        </a:p>
      </dsp:txBody>
      <dsp:txXfrm rot="-5400000">
        <a:off x="3048000" y="2539999"/>
        <a:ext cx="3048000" cy="1524000"/>
      </dsp:txXfrm>
    </dsp:sp>
    <dsp:sp modelId="{D6311C23-5C59-B940-B4FD-72A46B792435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dirty="0">
              <a:solidFill>
                <a:srgbClr val="C00000"/>
              </a:solidFill>
            </a:rPr>
            <a:t>Cammino di San Filippo Neri</a:t>
          </a:r>
        </a:p>
      </dsp:txBody>
      <dsp:txXfrm>
        <a:off x="2183197" y="1573596"/>
        <a:ext cx="1729606" cy="916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22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renato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5088" y="0"/>
            <a:ext cx="29622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77338"/>
            <a:ext cx="29622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Titolo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5088" y="9177338"/>
            <a:ext cx="29622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68C561A-9AC8-4356-A41A-8D4B725D4EC9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9189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5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6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7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8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9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80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81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61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>
              <a:latin typeface="Arial" pitchFamily="34" charset="0"/>
            </a:endParaRPr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3E29B4C3-A319-497D-8356-5266E8608F1A}" type="slidenum">
              <a:rPr lang="it-IT">
                <a:latin typeface="Arial" pitchFamily="34" charset="0"/>
                <a:cs typeface="Arial" pitchFamily="34" charset="0"/>
              </a:rPr>
              <a:pPr/>
              <a:t>1</a:t>
            </a:fld>
            <a:endParaRPr lang="it-IT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621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</p:spPr>
        <p:txBody>
          <a:bodyPr/>
          <a:lstStyle/>
          <a:p>
            <a:fld id="{CABA1DC9-C274-4815-9A88-50A6AAB0E130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4217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80B48346-EFFC-48D2-8CD9-195A0FF5C12B}" type="slidenum">
              <a:rPr lang="it-IT"/>
              <a:pPr/>
              <a:t>3</a:t>
            </a:fld>
            <a:endParaRPr lang="it-IT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endParaRPr lang="it-CH"/>
          </a:p>
          <a:p>
            <a:r>
              <a:rPr lang="it-CH"/>
              <a:t>[Sources]</a:t>
            </a:r>
          </a:p>
          <a:p>
            <a:r>
              <a:rPr lang="it-CH"/>
              <a:t>Immagine generata con IA. Paesaggio italiano immaginario a scopo illustrativo, non una rappresentazione documentale del Cammino di San Filippo Neri.</a:t>
            </a:r>
          </a:p>
          <a:p>
            <a:r>
              <a:rPr lang="it-CH"/>
              <a:t>[/Sources]</a:t>
            </a:r>
          </a:p>
        </p:txBody>
      </p:sp>
    </p:spTree>
    <p:extLst>
      <p:ext uri="{BB962C8B-B14F-4D97-AF65-F5344CB8AC3E}">
        <p14:creationId xmlns:p14="http://schemas.microsoft.com/office/powerpoint/2010/main" val="211812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7D90F49F-7ADF-4F5F-9AE1-7963DDA455FF}" type="slidenum">
              <a:rPr lang="it-IT"/>
              <a:pPr/>
              <a:t>4</a:t>
            </a:fld>
            <a:endParaRPr lang="it-IT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666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7B2431FA-F4D7-40A1-AFB1-1B71FA222DEA}" type="slidenum">
              <a:rPr lang="it-IT"/>
              <a:pPr/>
              <a:t>5</a:t>
            </a:fld>
            <a:endParaRPr lang="it-IT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906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9D24CD82-F8AC-4CF6-90C9-B17132F4659E}" type="slidenum">
              <a:rPr lang="it-IT"/>
              <a:pPr/>
              <a:t>6</a:t>
            </a:fld>
            <a:endParaRPr lang="it-IT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254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8702F5B2-8018-4D4A-8F3B-2B6243097F02}" type="slidenum">
              <a:rPr lang="it-IT"/>
              <a:pPr/>
              <a:t>7</a:t>
            </a:fld>
            <a:endParaRPr lang="it-IT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225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FE7B240A-D1DE-4AAF-BA58-4ECB60E1ACEE}" type="slidenum">
              <a:rPr lang="it-IT"/>
              <a:pPr/>
              <a:t>8</a:t>
            </a:fld>
            <a:endParaRPr lang="it-IT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715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64D69-254B-8A17-D859-82B14D0FD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F3C0798D-900B-EFBE-2892-08212C147B6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FE7B240A-D1DE-4AAF-BA58-4ECB60E1ACEE}" type="slidenum">
              <a:rPr lang="it-IT"/>
              <a:pPr/>
              <a:t>10</a:t>
            </a:fld>
            <a:endParaRPr lang="it-IT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94167C2-FEB6-F6D3-E971-16FEEBFC7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747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11</a:t>
            </a:fld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417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12</a:t>
            </a:fld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12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13</a:t>
            </a:fld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441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FCE97-B249-7E99-EE30-06AFE2BAB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D8D7AFD4-D497-BDC5-36F7-6BD82C5137C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15</a:t>
            </a:fld>
            <a:endParaRPr lang="it-IT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233C1BE-59A0-A99C-1699-A539F5E3E1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44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1D355-8D00-741E-8226-78BB0C01B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4A8F9336-6317-6A47-AA74-FDCAFA69540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5034CFA2-2437-41DA-AE30-39EE18E0BFA0}" type="slidenum">
              <a:rPr lang="it-IT"/>
              <a:pPr/>
              <a:t>16</a:t>
            </a:fld>
            <a:endParaRPr lang="it-IT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F8282956-020B-F555-7AED-C1C2F9DE1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087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5034CFA2-2437-41DA-AE30-39EE18E0BFA0}" type="slidenum">
              <a:rPr lang="it-IT"/>
              <a:pPr/>
              <a:t>17</a:t>
            </a:fld>
            <a:endParaRPr lang="it-IT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3659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D231A319-13AF-4EC6-B5C6-027052279199}" type="slidenum">
              <a:rPr lang="it-IT"/>
              <a:pPr/>
              <a:t>18</a:t>
            </a:fld>
            <a:endParaRPr lang="it-IT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0714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D231A319-13AF-4EC6-B5C6-027052279199}" type="slidenum">
              <a:rPr lang="it-IT"/>
              <a:pPr/>
              <a:t>19</a:t>
            </a:fld>
            <a:endParaRPr lang="it-IT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544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D231A319-13AF-4EC6-B5C6-027052279199}" type="slidenum">
              <a:rPr lang="it-IT"/>
              <a:pPr/>
              <a:t>20</a:t>
            </a:fld>
            <a:endParaRPr lang="it-IT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3944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4F6DE-05E5-6ADE-4948-2E71C868A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7BD8401A-117B-C29A-59B8-F3ABAA3F416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D231A319-13AF-4EC6-B5C6-027052279199}" type="slidenum">
              <a:rPr lang="it-IT"/>
              <a:pPr/>
              <a:t>21</a:t>
            </a:fld>
            <a:endParaRPr lang="it-IT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AB7F004-E333-EAF7-7805-EA2DCABEF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2028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4A78C5CD-F0BA-49BE-8D14-905EE01B7C0B}" type="slidenum">
              <a:rPr lang="it-IT"/>
              <a:pPr/>
              <a:t>22</a:t>
            </a:fld>
            <a:endParaRPr lang="it-IT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1117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4A78C5CD-F0BA-49BE-8D14-905EE01B7C0B}" type="slidenum">
              <a:rPr lang="it-IT"/>
              <a:pPr/>
              <a:t>23</a:t>
            </a:fld>
            <a:endParaRPr lang="it-IT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3019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3C189-56A0-03FF-5246-FB57B17EB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654FD0C9-DA78-B825-EDE8-AC9FABA9BB7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6200" y="9144000"/>
            <a:ext cx="2971800" cy="533400"/>
          </a:xfrm>
          <a:prstGeom prst="rect">
            <a:avLst/>
          </a:prstGeom>
          <a:noFill/>
        </p:spPr>
        <p:txBody>
          <a:bodyPr/>
          <a:lstStyle/>
          <a:p>
            <a:fld id="{4A78C5CD-F0BA-49BE-8D14-905EE01B7C0B}" type="slidenum">
              <a:rPr lang="it-IT"/>
              <a:pPr/>
              <a:t>24</a:t>
            </a:fld>
            <a:endParaRPr lang="it-IT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A490D78-7FB2-4461-746B-87BAE40432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091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FACD6B-A96A-4F51-B193-FC35F02FF31C}" type="datetime1">
              <a:rPr lang="it-IT"/>
              <a:pPr/>
              <a:t>21/10/2026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F32F27-AEFE-49EB-BA00-A14F2F16ADFA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661FB-8E2E-4C85-95C0-510BE6689E58}" type="datetime1">
              <a:rPr lang="it-IT"/>
              <a:pPr/>
              <a:t>21/10/2026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8A2A-05A4-4C78-A5F0-9C65F930431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6634AD-FCA9-4099-BF44-47F6D9DA66B2}" type="datetime1">
              <a:rPr lang="it-IT"/>
              <a:pPr/>
              <a:t>21/10/2026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0357-1BB3-4E55-98B2-BD14D06B731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0F4052-8540-4E5D-B9F6-59AD3E95FF90}" type="datetime1">
              <a:rPr lang="it-IT"/>
              <a:pPr/>
              <a:t>21/10/2026</a:t>
            </a:fld>
            <a:endParaRPr lang="it-IT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40E3F7-F195-42E7-AE2D-30CA7C5BEA2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1DAF62-A234-416B-8EE9-2716485E6D7C}" type="datetime1">
              <a:rPr lang="it-IT"/>
              <a:pPr/>
              <a:t>21/10/2026</a:t>
            </a:fld>
            <a:endParaRPr lang="it-IT"/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ACE02C-A0A9-4B7C-87B2-D4529A69EBB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64A98A-E5B8-49B9-809B-8897B098EA67}" type="datetime1">
              <a:rPr lang="it-IT"/>
              <a:pPr/>
              <a:t>21/10/2026</a:t>
            </a:fld>
            <a:endParaRPr lang="it-IT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D70926-42FB-4040-8E86-083F2265E1C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AF2966-B8DC-480C-A547-024283364843}" type="datetime1">
              <a:rPr lang="it-IT"/>
              <a:pPr/>
              <a:t>21/10/2026</a:t>
            </a:fld>
            <a:endParaRPr lang="it-IT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19EAEC-5AD7-4427-8BA3-32985C41A90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886601-69ED-4C21-B742-D52DB7BF074D}" type="datetime1">
              <a:rPr lang="it-IT"/>
              <a:pPr/>
              <a:t>21/10/2026</a:t>
            </a:fld>
            <a:endParaRPr lang="it-IT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1D602D-83D9-44F5-9DCB-16D81C1467C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CD5D-6E01-4926-BAD4-EBA483229091}" type="datetime1">
              <a:rPr lang="it-IT"/>
              <a:pPr/>
              <a:t>21/10/2026</a:t>
            </a:fld>
            <a:endParaRPr lang="it-IT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FF8CF-8D25-4AE0-81D6-7973A82864D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EB8DA0-AE74-4763-BDA3-ED28DB263D6B}" type="datetime1">
              <a:rPr lang="it-IT"/>
              <a:pPr/>
              <a:t>21/10/2026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2B3893-10AD-42B1-8970-04EA4853687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23ECA-42D8-4F89-A8F4-5F595060A356}" type="datetime1">
              <a:rPr lang="it-IT"/>
              <a:pPr/>
              <a:t>21/10/2026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75BF91-17E8-4F91-87B7-017EBE2ED7E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8FACD6B-A96A-4F51-B193-FC35F02FF31C}" type="datetime1">
              <a:rPr lang="it-IT" smtClean="0"/>
              <a:pPr/>
              <a:t>21/10/2026</a:t>
            </a:fld>
            <a:endParaRPr lang="it-IT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9F32F27-AEFE-49EB-BA00-A14F2F16AD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61FB-8E2E-4C85-95C0-510BE6689E58}" type="datetime1">
              <a:rPr lang="it-IT" smtClean="0"/>
              <a:pPr/>
              <a:t>21/10/2026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8A2A-05A4-4C78-A5F0-9C65F93043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34AD-FCA9-4099-BF44-47F6D9DA66B2}" type="datetime1">
              <a:rPr lang="it-IT" smtClean="0"/>
              <a:pPr/>
              <a:t>21/10/2026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F0357-1BB3-4E55-98B2-BD14D06B731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4052-8540-4E5D-B9F6-59AD3E95FF90}" type="datetime1">
              <a:rPr lang="it-IT" smtClean="0"/>
              <a:pPr/>
              <a:t>21/10/2026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E3F7-F195-42E7-AE2D-30CA7C5BEA2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DAF62-A234-416B-8EE9-2716485E6D7C}" type="datetime1">
              <a:rPr lang="it-IT" smtClean="0"/>
              <a:pPr/>
              <a:t>21/10/2026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E02C-A0A9-4B7C-87B2-D4529A69EBB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A98A-E5B8-49B9-809B-8897B098EA67}" type="datetime1">
              <a:rPr lang="it-IT" smtClean="0"/>
              <a:pPr/>
              <a:t>21/10/2026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0926-42FB-4040-8E86-083F2265E1C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F2966-B8DC-480C-A547-024283364843}" type="datetime1">
              <a:rPr lang="it-IT" smtClean="0"/>
              <a:pPr/>
              <a:t>21/10/2026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EAEC-5AD7-4427-8BA3-32985C41A9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6601-69ED-4C21-B742-D52DB7BF074D}" type="datetime1">
              <a:rPr lang="it-IT" smtClean="0"/>
              <a:pPr/>
              <a:t>21/10/2026</a:t>
            </a:fld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602D-83D9-44F5-9DCB-16D81C1467C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BCD5D-6E01-4926-BAD4-EBA483229091}" type="datetime1">
              <a:rPr lang="it-IT" smtClean="0"/>
              <a:pPr/>
              <a:t>21/10/2026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FF8CF-8D25-4AE0-81D6-7973A82864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B8DA0-AE74-4763-BDA3-ED28DB263D6B}" type="datetime1">
              <a:rPr lang="it-IT" smtClean="0"/>
              <a:pPr/>
              <a:t>21/10/2026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3893-10AD-42B1-8970-04EA4853687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23ECA-42D8-4F89-A8F4-5F595060A356}" type="datetime1">
              <a:rPr lang="it-IT" smtClean="0"/>
              <a:pPr/>
              <a:t>21/10/2026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5BF91-17E8-4F91-87B7-017EBE2ED7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996633"/>
            </a:gs>
            <a:gs pos="6200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6084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fld id="{B3DD2143-030A-436A-981B-E598F055975E}" type="datetime1">
              <a:rPr lang="it-IT"/>
              <a:pPr/>
              <a:t>21/10/2026</a:t>
            </a:fld>
            <a:endParaRPr lang="it-IT"/>
          </a:p>
        </p:txBody>
      </p:sp>
      <p:sp>
        <p:nvSpPr>
          <p:cNvPr id="46085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6086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C74B5D3C-DB89-4563-BDA7-2D0415E260DC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96633"/>
            </a:gs>
            <a:gs pos="6200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3DD2143-030A-436A-981B-E598F055975E}" type="datetime1">
              <a:rPr lang="it-IT" smtClean="0"/>
              <a:pPr/>
              <a:t>21/10/2026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74B5D3C-DB89-4563-BDA7-2D0415E260D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customXml" Target="../ink/ink7.xml"/><Relationship Id="rId7" Type="http://schemas.openxmlformats.org/officeDocument/2006/relationships/image" Target="../media/image20.png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6" Type="http://schemas.openxmlformats.org/officeDocument/2006/relationships/customXml" Target="../ink/ink10.xml"/><Relationship Id="rId1" Type="http://schemas.openxmlformats.org/officeDocument/2006/relationships/slideLayout" Target="../slideLayouts/slideLayout18.xml"/><Relationship Id="rId6" Type="http://schemas.openxmlformats.org/officeDocument/2006/relationships/customXml" Target="../ink/ink3.xml"/><Relationship Id="rId11" Type="http://schemas.openxmlformats.org/officeDocument/2006/relationships/image" Target="../media/image10.png"/><Relationship Id="rId5" Type="http://schemas.openxmlformats.org/officeDocument/2006/relationships/customXml" Target="../ink/ink2.xml"/><Relationship Id="rId15" Type="http://schemas.openxmlformats.org/officeDocument/2006/relationships/customXml" Target="../ink/ink9.xml"/><Relationship Id="rId10" Type="http://schemas.openxmlformats.org/officeDocument/2006/relationships/customXml" Target="../ink/ink5.xml"/><Relationship Id="rId4" Type="http://schemas.openxmlformats.org/officeDocument/2006/relationships/image" Target="../media/image9.png"/><Relationship Id="rId9" Type="http://schemas.openxmlformats.org/officeDocument/2006/relationships/image" Target="../media/image3.png"/><Relationship Id="rId14" Type="http://schemas.openxmlformats.org/officeDocument/2006/relationships/customXml" Target="../ink/ink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amminodisanfilipponeri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amminodisanfilipponeri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sociazioneterradeicammini.it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3"/>
          <p:cNvSpPr>
            <a:spLocks noGrp="1"/>
          </p:cNvSpPr>
          <p:nvPr>
            <p:ph type="ctrTitle"/>
          </p:nvPr>
        </p:nvSpPr>
        <p:spPr>
          <a:xfrm>
            <a:off x="402904" y="2682213"/>
            <a:ext cx="6456385" cy="1830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sz="2700" b="1" dirty="0">
                <a:solidFill>
                  <a:srgbClr val="800000"/>
                </a:solidFill>
              </a:rPr>
              <a:t>Progetto di </a:t>
            </a:r>
            <a:br>
              <a:rPr lang="it-IT" sz="2700" b="1" dirty="0">
                <a:solidFill>
                  <a:srgbClr val="800000"/>
                </a:solidFill>
              </a:rPr>
            </a:br>
            <a:r>
              <a:rPr lang="it-IT" sz="2700" b="1" dirty="0">
                <a:solidFill>
                  <a:srgbClr val="800000"/>
                </a:solidFill>
              </a:rPr>
              <a:t>Formazione-Intervento</a:t>
            </a:r>
            <a:r>
              <a:rPr lang="en-US" sz="2400" b="1" i="1" dirty="0">
                <a:solidFill>
                  <a:srgbClr val="993300"/>
                </a:solidFill>
              </a:rPr>
              <a:t>®</a:t>
            </a:r>
            <a:br>
              <a:rPr lang="en-US" sz="2400" b="1" i="1" dirty="0">
                <a:solidFill>
                  <a:srgbClr val="993300"/>
                </a:solidFill>
              </a:rPr>
            </a:br>
            <a:br>
              <a:rPr lang="en-US" sz="2400" b="1" i="1" dirty="0">
                <a:solidFill>
                  <a:srgbClr val="993300"/>
                </a:solidFill>
              </a:rPr>
            </a:br>
            <a:r>
              <a:rPr lang="en-US" sz="1800" b="1" i="1" dirty="0" err="1">
                <a:solidFill>
                  <a:srgbClr val="993300"/>
                </a:solidFill>
              </a:rPr>
              <a:t>Formazione</a:t>
            </a:r>
            <a:r>
              <a:rPr lang="en-US" sz="1800" b="1" i="1" dirty="0">
                <a:solidFill>
                  <a:srgbClr val="993300"/>
                </a:solidFill>
              </a:rPr>
              <a:t>-Lavoro</a:t>
            </a:r>
            <a:r>
              <a:rPr lang="en-US" sz="1800" b="1" i="1" dirty="0">
                <a:solidFill>
                  <a:schemeClr val="tx1"/>
                </a:solidFill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</a:rPr>
              <a:t>sul</a:t>
            </a:r>
            <a:r>
              <a:rPr lang="en-US" sz="1800" b="1" i="1" dirty="0">
                <a:solidFill>
                  <a:schemeClr val="tx1"/>
                </a:solidFill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</a:rPr>
              <a:t>Miglioramento</a:t>
            </a:r>
            <a:r>
              <a:rPr lang="en-US" sz="1800" b="1" i="1" dirty="0">
                <a:solidFill>
                  <a:schemeClr val="tx1"/>
                </a:solidFill>
              </a:rPr>
              <a:t> </a:t>
            </a:r>
            <a:br>
              <a:rPr lang="en-US" sz="1800" b="1" i="1" dirty="0">
                <a:solidFill>
                  <a:schemeClr val="tx1"/>
                </a:solidFill>
              </a:rPr>
            </a:br>
            <a:r>
              <a:rPr lang="en-US" sz="1800" b="1" i="1" dirty="0" err="1">
                <a:solidFill>
                  <a:schemeClr val="tx1"/>
                </a:solidFill>
              </a:rPr>
              <a:t>Ergonomico</a:t>
            </a:r>
            <a:r>
              <a:rPr lang="en-US" sz="1800" b="1" i="1" dirty="0">
                <a:solidFill>
                  <a:schemeClr val="tx1"/>
                </a:solidFill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</a:rPr>
              <a:t>dei</a:t>
            </a:r>
            <a:r>
              <a:rPr lang="en-US" sz="1800" b="1" i="1" dirty="0">
                <a:solidFill>
                  <a:schemeClr val="tx1"/>
                </a:solidFill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</a:rPr>
              <a:t>Cammini</a:t>
            </a:r>
            <a:r>
              <a:rPr lang="en-US" sz="1800" b="1" i="1" dirty="0">
                <a:solidFill>
                  <a:schemeClr val="tx1"/>
                </a:solidFill>
              </a:rPr>
              <a:t> </a:t>
            </a:r>
            <a:br>
              <a:rPr lang="en-US" sz="1800" b="1" i="1" dirty="0">
                <a:solidFill>
                  <a:schemeClr val="tx1"/>
                </a:solidFill>
              </a:rPr>
            </a:br>
            <a:r>
              <a:rPr lang="en-US" sz="1800" b="1" i="1" dirty="0">
                <a:solidFill>
                  <a:schemeClr val="tx1"/>
                </a:solidFill>
              </a:rPr>
              <a:t>e degli </a:t>
            </a:r>
            <a:r>
              <a:rPr lang="en-US" sz="1800" b="1" i="1" dirty="0" err="1">
                <a:solidFill>
                  <a:schemeClr val="tx1"/>
                </a:solidFill>
              </a:rPr>
              <a:t>Itinerari</a:t>
            </a:r>
            <a:r>
              <a:rPr lang="en-US" sz="1800" b="1" i="1" dirty="0">
                <a:solidFill>
                  <a:schemeClr val="tx1"/>
                </a:solidFill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</a:rPr>
              <a:t>Culturali</a:t>
            </a:r>
            <a:r>
              <a:rPr lang="en-US" sz="1800" b="1" i="1" dirty="0">
                <a:solidFill>
                  <a:schemeClr val="tx1"/>
                </a:solidFill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</a:rPr>
              <a:t>Europei</a:t>
            </a:r>
            <a:r>
              <a:rPr lang="en-US" sz="1800" b="1" i="1" dirty="0">
                <a:solidFill>
                  <a:schemeClr val="tx1"/>
                </a:solidFill>
              </a:rPr>
              <a:t> </a:t>
            </a:r>
            <a:br>
              <a:rPr lang="en-US" sz="1800" b="1" i="1" dirty="0">
                <a:solidFill>
                  <a:schemeClr val="tx1"/>
                </a:solidFill>
              </a:rPr>
            </a:br>
            <a:br>
              <a:rPr lang="en-US" sz="1800" b="1" i="1" dirty="0">
                <a:solidFill>
                  <a:schemeClr val="tx1"/>
                </a:solidFill>
              </a:rPr>
            </a:br>
            <a:br>
              <a:rPr lang="en-US" sz="1800" b="1" i="1" dirty="0">
                <a:solidFill>
                  <a:schemeClr val="tx1"/>
                </a:solidFill>
              </a:rPr>
            </a:br>
            <a:r>
              <a:rPr lang="en-US" sz="1800" b="1" i="1" dirty="0">
                <a:solidFill>
                  <a:schemeClr val="tx1"/>
                </a:solidFill>
              </a:rPr>
              <a:t>IIS </a:t>
            </a:r>
            <a:r>
              <a:rPr lang="en-US" sz="1800" b="1" i="1" dirty="0" err="1">
                <a:solidFill>
                  <a:schemeClr val="tx1"/>
                </a:solidFill>
              </a:rPr>
              <a:t>S.Benedetto</a:t>
            </a:r>
            <a:br>
              <a:rPr lang="en-US" sz="1800" b="1" i="1" dirty="0">
                <a:solidFill>
                  <a:schemeClr val="tx1"/>
                </a:solidFill>
              </a:rPr>
            </a:br>
            <a:br>
              <a:rPr lang="en-US" sz="2400" b="1" i="1" dirty="0">
                <a:solidFill>
                  <a:srgbClr val="993300"/>
                </a:solidFill>
              </a:rPr>
            </a:br>
            <a:endParaRPr lang="it-IT" sz="1600" i="1" dirty="0">
              <a:solidFill>
                <a:srgbClr val="800000"/>
              </a:solidFill>
            </a:endParaRPr>
          </a:p>
        </p:txBody>
      </p:sp>
      <p:sp>
        <p:nvSpPr>
          <p:cNvPr id="15362" name="Rettangolo 1"/>
          <p:cNvSpPr>
            <a:spLocks noChangeArrowheads="1"/>
          </p:cNvSpPr>
          <p:nvPr/>
        </p:nvSpPr>
        <p:spPr bwMode="auto">
          <a:xfrm>
            <a:off x="601748" y="3995627"/>
            <a:ext cx="4060304" cy="326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>
                <a:solidFill>
                  <a:srgbClr val="C00000"/>
                </a:solidFill>
                <a:latin typeface="Calibri" pitchFamily="34" charset="0"/>
              </a:rPr>
              <a:t>Gruppo di progetto : San Filippo Neri </a:t>
            </a:r>
          </a:p>
          <a:p>
            <a:r>
              <a:rPr lang="it-IT" b="1" i="1" dirty="0">
                <a:latin typeface="Calibri" pitchFamily="34" charset="0"/>
              </a:rPr>
              <a:t>Mastini Dejanira (Belmonte Castello),</a:t>
            </a:r>
          </a:p>
          <a:p>
            <a:r>
              <a:rPr lang="it-IT" b="1" i="1" dirty="0">
                <a:latin typeface="Calibri" pitchFamily="34" charset="0"/>
              </a:rPr>
              <a:t>De Luca Sara (Galluccio),</a:t>
            </a:r>
          </a:p>
          <a:p>
            <a:r>
              <a:rPr lang="it-IT" b="1" i="1" dirty="0">
                <a:latin typeface="Calibri" pitchFamily="34" charset="0"/>
              </a:rPr>
              <a:t> Di Tommaso </a:t>
            </a:r>
            <a:r>
              <a:rPr lang="it-IT" b="1" i="1" dirty="0" err="1">
                <a:latin typeface="Calibri" pitchFamily="34" charset="0"/>
              </a:rPr>
              <a:t>Taisia</a:t>
            </a:r>
            <a:r>
              <a:rPr lang="it-IT" b="1" i="1" dirty="0">
                <a:latin typeface="Calibri" pitchFamily="34" charset="0"/>
              </a:rPr>
              <a:t> (Cassino),</a:t>
            </a:r>
          </a:p>
          <a:p>
            <a:r>
              <a:rPr lang="it-IT" b="1" i="1" dirty="0">
                <a:latin typeface="Calibri" pitchFamily="34" charset="0"/>
              </a:rPr>
              <a:t> </a:t>
            </a:r>
            <a:r>
              <a:rPr lang="it-IT" b="1" i="1" dirty="0" err="1">
                <a:latin typeface="Calibri" pitchFamily="34" charset="0"/>
              </a:rPr>
              <a:t>Fargnoli</a:t>
            </a:r>
            <a:r>
              <a:rPr lang="it-IT" b="1" i="1" dirty="0">
                <a:latin typeface="Calibri" pitchFamily="34" charset="0"/>
              </a:rPr>
              <a:t> Angelica (Sant’Andrea del Garigliano),</a:t>
            </a:r>
          </a:p>
          <a:p>
            <a:r>
              <a:rPr lang="it-IT" b="1" i="1" dirty="0">
                <a:latin typeface="Calibri" pitchFamily="34" charset="0"/>
              </a:rPr>
              <a:t>Bisante Federica (Galluccio),</a:t>
            </a:r>
          </a:p>
          <a:p>
            <a:r>
              <a:rPr lang="it-IT" b="1" i="1" dirty="0">
                <a:latin typeface="Calibri" pitchFamily="34" charset="0"/>
              </a:rPr>
              <a:t> Di Iorio Leonardo (Cassino),</a:t>
            </a:r>
          </a:p>
          <a:p>
            <a:r>
              <a:rPr lang="it-IT" b="1" i="1" dirty="0">
                <a:latin typeface="Calibri" pitchFamily="34" charset="0"/>
              </a:rPr>
              <a:t> Forestiero Nicholas (San Giorgio A Liri)</a:t>
            </a:r>
          </a:p>
          <a:p>
            <a:r>
              <a:rPr lang="it-IT" b="1" i="1" dirty="0">
                <a:latin typeface="Calibri" pitchFamily="34" charset="0"/>
              </a:rPr>
              <a:t>Gaglione Debora (Cervaro)</a:t>
            </a:r>
          </a:p>
          <a:p>
            <a:endParaRPr lang="it-IT" sz="1400" b="1" i="1" dirty="0">
              <a:latin typeface="Calibri" pitchFamily="34" charset="0"/>
            </a:endParaRPr>
          </a:p>
          <a:p>
            <a:endParaRPr lang="it-IT" sz="1400" b="1" i="1" dirty="0">
              <a:latin typeface="Calibri" pitchFamily="34" charset="0"/>
            </a:endParaRPr>
          </a:p>
          <a:p>
            <a:endParaRPr lang="it-IT" i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1026" name="Picture 2" descr="I.I.S. &quot;San Benedetto&quot;">
            <a:extLst>
              <a:ext uri="{FF2B5EF4-FFF2-40B4-BE49-F238E27FC236}">
                <a16:creationId xmlns:a16="http://schemas.microsoft.com/office/drawing/2014/main" id="{78D31FC2-6119-660C-BDE3-DFD43EE2B5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240" t="34880" r="17240" b="35944"/>
          <a:stretch>
            <a:fillRect/>
          </a:stretch>
        </p:blipFill>
        <p:spPr bwMode="auto">
          <a:xfrm>
            <a:off x="2631900" y="508273"/>
            <a:ext cx="1872208" cy="83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 descr="Immagine che contiene testo, Carattere, logo, design&#10;&#10;Il contenuto generato dall'IA potrebbe non essere corretto.">
            <a:extLst>
              <a:ext uri="{FF2B5EF4-FFF2-40B4-BE49-F238E27FC236}">
                <a16:creationId xmlns:a16="http://schemas.microsoft.com/office/drawing/2014/main" id="{2D0AD720-419A-FF42-2532-61CDBF71B70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987" y="379218"/>
            <a:ext cx="928736" cy="1091797"/>
          </a:xfrm>
          <a:prstGeom prst="rect">
            <a:avLst/>
          </a:prstGeom>
        </p:spPr>
      </p:pic>
      <p:sp>
        <p:nvSpPr>
          <p:cNvPr id="2" name="AutoShape 2" descr="Risultato immagine per san filippo neri sant apollina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260784"/>
            <a:ext cx="2736304" cy="188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750D929-DC1B-7181-3DE8-3788E25449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t="13005" r="6082" b="7719"/>
          <a:stretch>
            <a:fillRect/>
          </a:stretch>
        </p:blipFill>
        <p:spPr>
          <a:xfrm>
            <a:off x="4662052" y="3899537"/>
            <a:ext cx="3510348" cy="23025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1BF3ED5-AA9D-5467-03CC-17BDF193FF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788024" y="-99392"/>
            <a:ext cx="1857400" cy="710952"/>
          </a:xfrm>
        </p:spPr>
        <p:txBody>
          <a:bodyPr lIns="92075" tIns="46038" rIns="92075" bIns="46038"/>
          <a:lstStyle/>
          <a:p>
            <a:pPr eaLnBrk="1" hangingPunct="1"/>
            <a:r>
              <a:rPr lang="it-IT" sz="3600" b="1" dirty="0">
                <a:solidFill>
                  <a:schemeClr val="bg1"/>
                </a:solidFill>
              </a:rPr>
              <a:t>Tema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2708920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+mn-lt"/>
              </a:rPr>
              <a:t> Ergonomia del Cammino storico e religioso italiano di San Filippo Neri</a:t>
            </a:r>
          </a:p>
          <a:p>
            <a:pPr algn="ctr"/>
            <a:r>
              <a:rPr lang="it-IT" sz="2400" b="1" dirty="0">
                <a:latin typeface="+mn-lt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44008" y="-571500"/>
            <a:ext cx="2336304" cy="1143000"/>
          </a:xfrm>
        </p:spPr>
        <p:txBody>
          <a:bodyPr lIns="92075" tIns="46038" rIns="92075" bIns="46038"/>
          <a:lstStyle/>
          <a:p>
            <a:pPr eaLnBrk="1" hangingPunct="1"/>
            <a:r>
              <a:rPr lang="it-IT" sz="3600" b="1" dirty="0">
                <a:solidFill>
                  <a:schemeClr val="bg1"/>
                </a:solidFill>
              </a:rPr>
              <a:t>Scenario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18275" y="1920240"/>
            <a:ext cx="7171796" cy="3450631"/>
          </a:xfrm>
        </p:spPr>
        <p:txBody>
          <a:bodyPr/>
          <a:lstStyle/>
          <a:p>
            <a:pPr indent="-34290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it-IT" sz="2400" b="1" dirty="0"/>
              <a:t>Sollecitazioni</a:t>
            </a:r>
          </a:p>
          <a:p>
            <a:pPr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it-IT" sz="2400" b="1" dirty="0"/>
          </a:p>
          <a:p>
            <a:pPr indent="-34290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it-IT" sz="2400" b="1" dirty="0"/>
              <a:t>Opportunità</a:t>
            </a:r>
          </a:p>
          <a:p>
            <a:pPr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it-IT" sz="2400" b="1" dirty="0"/>
          </a:p>
          <a:p>
            <a:pPr indent="-34290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it-IT" sz="2400" b="1" dirty="0"/>
              <a:t>Criticità</a:t>
            </a:r>
          </a:p>
          <a:p>
            <a:pPr indent="-342900" algn="just">
              <a:buClr>
                <a:srgbClr val="C00000"/>
              </a:buClr>
              <a:buFont typeface="Wingdings" pitchFamily="2" charset="2"/>
              <a:buChar char="Ø"/>
            </a:pPr>
            <a:endParaRPr lang="it-IT" sz="2400" b="1" dirty="0"/>
          </a:p>
          <a:p>
            <a:pPr indent="-34290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it-IT" sz="2400" b="1" dirty="0"/>
              <a:t>Vincoli</a:t>
            </a:r>
          </a:p>
        </p:txBody>
      </p:sp>
      <p:pic>
        <p:nvPicPr>
          <p:cNvPr id="212995" name="Cammino nella campagna italiana - immagine generata" descr="Immagine illustrativa generata con IA: due escursionisti lungo un cammino nella campagna italiana. Luogo immaginario, non una fotografia del Cammino di San Filippo Neri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960" y="1920240"/>
            <a:ext cx="4023360" cy="402336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95B6C63F-639E-BDD4-C4DB-2C385676F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637" y="1484784"/>
            <a:ext cx="4221088" cy="4221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44008" y="-387424"/>
            <a:ext cx="3164656" cy="1143000"/>
          </a:xfrm>
        </p:spPr>
        <p:txBody>
          <a:bodyPr lIns="92075" tIns="46038" rIns="92075" bIns="46038"/>
          <a:lstStyle/>
          <a:p>
            <a:pPr marL="95250" indent="-95250" algn="l" eaLnBrk="1" hangingPunct="1"/>
            <a:r>
              <a:rPr lang="it-IT" sz="3600" b="1" dirty="0">
                <a:solidFill>
                  <a:schemeClr val="bg1"/>
                </a:solidFill>
              </a:rPr>
              <a:t>Sollecitazioni</a:t>
            </a:r>
            <a:br>
              <a:rPr lang="it-IT" sz="4000" b="1" dirty="0">
                <a:solidFill>
                  <a:srgbClr val="0000FF"/>
                </a:solidFill>
                <a:latin typeface="Arial Black" pitchFamily="34" charset="0"/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16E06EE-3126-12FC-42F2-E84CF6FCB98F}"/>
              </a:ext>
            </a:extLst>
          </p:cNvPr>
          <p:cNvSpPr txBox="1"/>
          <p:nvPr/>
        </p:nvSpPr>
        <p:spPr>
          <a:xfrm>
            <a:off x="745797" y="1052736"/>
            <a:ext cx="765240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C00000"/>
              </a:buClr>
              <a:buAutoNum type="arabicPeriod"/>
            </a:pPr>
            <a:r>
              <a:rPr lang="it-CH" sz="2000" dirty="0">
                <a:latin typeface="+mn-lt"/>
              </a:rPr>
              <a:t>Nel nostro territorio sono presenti numerosi cammini e molte persone sono interessate alla loro valorizzazione. I cammini che funzionano possono contribuire allo sviluppo dell’occupazione locale.</a:t>
            </a:r>
          </a:p>
          <a:p>
            <a:pPr marL="457200" indent="-457200" algn="just">
              <a:buClr>
                <a:srgbClr val="C00000"/>
              </a:buClr>
              <a:buAutoNum type="arabicPeriod"/>
            </a:pPr>
            <a:r>
              <a:rPr lang="it-CH" sz="2000" dirty="0">
                <a:latin typeface="+mn-lt"/>
              </a:rPr>
              <a:t> Lavoriamo sull’Ergonomia perché nel nostro territorio si sta progettando una </a:t>
            </a:r>
            <a:r>
              <a:rPr lang="it-CH" sz="2000" b="1" dirty="0">
                <a:latin typeface="+mn-lt"/>
              </a:rPr>
              <a:t>Fiera dell’Ergonomia dei Cammini</a:t>
            </a:r>
            <a:r>
              <a:rPr lang="it-CH" sz="2000" dirty="0">
                <a:latin typeface="+mn-lt"/>
              </a:rPr>
              <a:t>.</a:t>
            </a:r>
          </a:p>
          <a:p>
            <a:pPr marL="457200" indent="-457200" algn="just">
              <a:buClr>
                <a:srgbClr val="C00000"/>
              </a:buClr>
              <a:buAutoNum type="arabicPeriod"/>
            </a:pPr>
            <a:r>
              <a:rPr lang="it-CH" sz="2000" dirty="0">
                <a:latin typeface="+mn-lt"/>
              </a:rPr>
              <a:t>Un’ulteriore sollecitazione viene dalla </a:t>
            </a:r>
            <a:r>
              <a:rPr lang="it-CH" sz="2000" b="1" dirty="0">
                <a:latin typeface="+mn-lt"/>
              </a:rPr>
              <a:t>Regione Lazio</a:t>
            </a:r>
            <a:r>
              <a:rPr lang="it-CH" sz="2000" dirty="0">
                <a:latin typeface="+mn-lt"/>
              </a:rPr>
              <a:t>, che certifica i cammini presenti sul territorio attraverso la normativa regionale di riferimento.</a:t>
            </a:r>
          </a:p>
          <a:p>
            <a:pPr marL="457200" indent="-457200" algn="just">
              <a:buClr>
                <a:srgbClr val="C00000"/>
              </a:buClr>
              <a:buAutoNum type="arabicPeriod"/>
            </a:pPr>
            <a:r>
              <a:rPr lang="it-CH" sz="2000" dirty="0">
                <a:latin typeface="+mn-lt"/>
              </a:rPr>
              <a:t>A livello nazionale è presente una normativa relativa ai cammini</a:t>
            </a:r>
          </a:p>
          <a:p>
            <a:pPr marL="457200" indent="-457200" algn="just">
              <a:buClr>
                <a:srgbClr val="C00000"/>
              </a:buClr>
              <a:buAutoNum type="arabicPeriod"/>
            </a:pPr>
            <a:r>
              <a:rPr lang="it-CH" sz="2000" dirty="0">
                <a:latin typeface="+mn-lt"/>
              </a:rPr>
              <a:t>Anche il </a:t>
            </a:r>
            <a:r>
              <a:rPr lang="it-CH" sz="2000" b="1" dirty="0">
                <a:latin typeface="+mn-lt"/>
              </a:rPr>
              <a:t>Consiglio d’Europa e l’Unione Europea</a:t>
            </a:r>
            <a:r>
              <a:rPr lang="it-CH" sz="2000" dirty="0">
                <a:latin typeface="+mn-lt"/>
              </a:rPr>
              <a:t> rappresentano importanti riferimenti per i cammini e gli itinerari culturali.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96633"/>
            </a:gs>
            <a:gs pos="6200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09605" y="-315416"/>
            <a:ext cx="2916758" cy="1066800"/>
          </a:xfrm>
        </p:spPr>
        <p:txBody>
          <a:bodyPr lIns="92075" tIns="46038" rIns="92075" bIns="46038"/>
          <a:lstStyle/>
          <a:p>
            <a:pPr marL="95250" indent="-95250" algn="l" eaLnBrk="1" hangingPunct="1"/>
            <a:r>
              <a:rPr lang="it-IT" sz="3600" b="1" dirty="0">
                <a:solidFill>
                  <a:schemeClr val="bg1"/>
                </a:solidFill>
              </a:rPr>
              <a:t>Opportunità</a:t>
            </a:r>
            <a:br>
              <a:rPr lang="it-IT" dirty="0">
                <a:solidFill>
                  <a:schemeClr val="bg1"/>
                </a:solidFill>
              </a:rPr>
            </a:br>
            <a:endParaRPr lang="it-IT" sz="1200" b="1" i="1" dirty="0">
              <a:solidFill>
                <a:schemeClr val="bg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716234" y="1196752"/>
            <a:ext cx="778674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  <a:latin typeface="+mn-lt"/>
              </a:rPr>
              <a:t>1</a:t>
            </a:r>
            <a:r>
              <a:rPr lang="it-IT" sz="2400" b="1" dirty="0">
                <a:latin typeface="+mn-lt"/>
              </a:rPr>
              <a:t>.  </a:t>
            </a:r>
            <a:r>
              <a:rPr lang="it-IT" sz="2400" dirty="0">
                <a:latin typeface="+mn-lt"/>
              </a:rPr>
              <a:t>Imparare a migliorare un Cammino</a:t>
            </a:r>
          </a:p>
          <a:p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2400" b="1" dirty="0">
                <a:solidFill>
                  <a:srgbClr val="C00000"/>
                </a:solidFill>
                <a:latin typeface="+mn-lt"/>
              </a:rPr>
              <a:t>2</a:t>
            </a:r>
            <a:r>
              <a:rPr lang="it-IT" sz="2400" b="1" dirty="0">
                <a:latin typeface="+mn-lt"/>
              </a:rPr>
              <a:t>.  </a:t>
            </a:r>
            <a:r>
              <a:rPr lang="it-IT" sz="2400" dirty="0">
                <a:latin typeface="+mn-lt"/>
              </a:rPr>
              <a:t>Conoscere una possibile attività lavorativa</a:t>
            </a:r>
          </a:p>
          <a:p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2400" b="1" dirty="0">
                <a:solidFill>
                  <a:srgbClr val="C00000"/>
                </a:solidFill>
                <a:latin typeface="+mn-lt"/>
              </a:rPr>
              <a:t>3</a:t>
            </a:r>
            <a:r>
              <a:rPr lang="it-IT" sz="2400" b="1" dirty="0">
                <a:latin typeface="+mn-lt"/>
              </a:rPr>
              <a:t>. </a:t>
            </a:r>
            <a:r>
              <a:rPr lang="it-CH" sz="2400" dirty="0">
                <a:latin typeface="+mn-lt"/>
              </a:rPr>
              <a:t>Nel 2024 è stata pubblicata la norma UNI 11934 per la qualificazione professionale dell’ergonomo del territorio. Renato Di Gregorio è il primo ergonomo del territorio in Italia</a:t>
            </a:r>
          </a:p>
          <a:p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2400" b="1" dirty="0">
                <a:solidFill>
                  <a:srgbClr val="C00000"/>
                </a:solidFill>
                <a:latin typeface="+mn-lt"/>
              </a:rPr>
              <a:t>4</a:t>
            </a:r>
            <a:r>
              <a:rPr lang="it-IT" sz="2400" b="1" dirty="0">
                <a:latin typeface="+mn-lt"/>
              </a:rPr>
              <a:t>.  </a:t>
            </a:r>
            <a:r>
              <a:rPr lang="it-IT" sz="2400" dirty="0">
                <a:latin typeface="+mn-lt"/>
              </a:rPr>
              <a:t>Apprendere come si fa un progetto</a:t>
            </a:r>
          </a:p>
          <a:p>
            <a:pPr marL="342900" indent="-342900">
              <a:buAutoNum type="arabicPeriod"/>
            </a:pPr>
            <a:endParaRPr lang="it-IT" sz="1800" b="1" dirty="0">
              <a:latin typeface="+mn-lt"/>
            </a:endParaRPr>
          </a:p>
          <a:p>
            <a:pPr marL="342900" indent="-342900">
              <a:buAutoNum type="arabicPeriod"/>
            </a:pPr>
            <a:endParaRPr lang="it-IT" b="1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44008" y="-387424"/>
            <a:ext cx="2016224" cy="1143000"/>
          </a:xfrm>
        </p:spPr>
        <p:txBody>
          <a:bodyPr lIns="92075" tIns="46038" rIns="92075" bIns="46038"/>
          <a:lstStyle/>
          <a:p>
            <a:pPr marL="190500" indent="-190500" algn="l" eaLnBrk="1" hangingPunct="1"/>
            <a:r>
              <a:rPr lang="it-IT" sz="3600" b="1" dirty="0">
                <a:solidFill>
                  <a:schemeClr val="bg1"/>
                </a:solidFill>
              </a:rPr>
              <a:t>Criticità</a:t>
            </a:r>
            <a:br>
              <a:rPr lang="it-IT" sz="4000" b="1" dirty="0">
                <a:solidFill>
                  <a:srgbClr val="0000FF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67544" y="1340768"/>
            <a:ext cx="820891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C00000"/>
                </a:solidFill>
                <a:latin typeface="+mn-lt"/>
              </a:rPr>
              <a:t>1</a:t>
            </a:r>
            <a:r>
              <a:rPr lang="it-IT" sz="2800" b="1" dirty="0">
                <a:latin typeface="+mn-lt"/>
              </a:rPr>
              <a:t>. </a:t>
            </a:r>
            <a:r>
              <a:rPr lang="it-IT" sz="2800" dirty="0">
                <a:latin typeface="+mn-lt"/>
              </a:rPr>
              <a:t>Mantenere l’attenzione dei componenti del gruppo</a:t>
            </a:r>
          </a:p>
          <a:p>
            <a:endParaRPr lang="it-IT" sz="2800" dirty="0">
              <a:latin typeface="+mn-lt"/>
            </a:endParaRPr>
          </a:p>
          <a:p>
            <a:endParaRPr lang="it-IT" sz="28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2800" b="1" dirty="0">
                <a:solidFill>
                  <a:srgbClr val="C00000"/>
                </a:solidFill>
                <a:latin typeface="+mn-lt"/>
              </a:rPr>
              <a:t>2</a:t>
            </a:r>
            <a:r>
              <a:rPr lang="it-IT" sz="2800" b="1" dirty="0">
                <a:latin typeface="+mn-lt"/>
              </a:rPr>
              <a:t>. </a:t>
            </a:r>
            <a:r>
              <a:rPr lang="it-IT" sz="2800" dirty="0">
                <a:latin typeface="+mn-lt"/>
              </a:rPr>
              <a:t>Gestire il team</a:t>
            </a:r>
          </a:p>
          <a:p>
            <a:endParaRPr lang="it-IT" sz="2800" dirty="0">
              <a:latin typeface="+mn-lt"/>
            </a:endParaRPr>
          </a:p>
          <a:p>
            <a:endParaRPr lang="it-IT" sz="28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2800" b="1" dirty="0">
                <a:solidFill>
                  <a:srgbClr val="C00000"/>
                </a:solidFill>
                <a:latin typeface="+mn-lt"/>
              </a:rPr>
              <a:t>3</a:t>
            </a:r>
            <a:r>
              <a:rPr lang="it-IT" sz="2800" b="1" dirty="0">
                <a:latin typeface="+mn-lt"/>
              </a:rPr>
              <a:t>. </a:t>
            </a:r>
            <a:r>
              <a:rPr lang="it-IT" sz="2800" dirty="0">
                <a:latin typeface="+mn-lt"/>
              </a:rPr>
              <a:t>Gestire il tempo</a:t>
            </a:r>
          </a:p>
          <a:p>
            <a:pPr marL="342900" indent="-342900">
              <a:buAutoNum type="arabicPeriod"/>
            </a:pPr>
            <a:endParaRPr lang="it-IT" sz="2800" b="1" dirty="0">
              <a:latin typeface="+mn-lt"/>
            </a:endParaRPr>
          </a:p>
          <a:p>
            <a:pPr marL="342900" indent="-342900">
              <a:buAutoNum type="arabicPeriod"/>
            </a:pPr>
            <a:endParaRPr lang="it-IT" sz="2400" b="1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44008" y="-391577"/>
            <a:ext cx="1837903" cy="1143000"/>
          </a:xfrm>
        </p:spPr>
        <p:txBody>
          <a:bodyPr lIns="92075" tIns="46038" rIns="92075" bIns="46038"/>
          <a:lstStyle/>
          <a:p>
            <a:pPr marL="95250" indent="-95250" algn="l" eaLnBrk="1" hangingPunct="1"/>
            <a:r>
              <a:rPr lang="it-IT" sz="3200" b="1" dirty="0">
                <a:solidFill>
                  <a:schemeClr val="bg1"/>
                </a:solidFill>
              </a:rPr>
              <a:t>Vincoli</a:t>
            </a:r>
            <a:br>
              <a:rPr lang="it-IT" sz="4000" b="1" dirty="0">
                <a:solidFill>
                  <a:srgbClr val="0000FF"/>
                </a:solidFill>
                <a:latin typeface="Arial Black" pitchFamily="34" charset="0"/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042988" y="2997200"/>
            <a:ext cx="7416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708688"/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it-IT" b="1" dirty="0">
              <a:ea typeface="+mn-ea"/>
            </a:endParaRPr>
          </a:p>
          <a:p>
            <a:pPr>
              <a:spcBef>
                <a:spcPct val="50000"/>
              </a:spcBef>
              <a:defRPr/>
            </a:pPr>
            <a:endParaRPr lang="it-IT" b="1" dirty="0">
              <a:ea typeface="+mn-ea"/>
            </a:endParaRPr>
          </a:p>
          <a:p>
            <a:pPr>
              <a:spcBef>
                <a:spcPct val="50000"/>
              </a:spcBef>
              <a:defRPr/>
            </a:pPr>
            <a:endParaRPr lang="it-IT" b="1" dirty="0">
              <a:ea typeface="+mn-ea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51273" y="1228397"/>
            <a:ext cx="824145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C00000"/>
                </a:solidFill>
                <a:latin typeface="+mn-lt"/>
              </a:rPr>
              <a:t>1</a:t>
            </a:r>
            <a:r>
              <a:rPr lang="it-IT" sz="2800" b="1" dirty="0">
                <a:latin typeface="+mn-lt"/>
              </a:rPr>
              <a:t>. </a:t>
            </a:r>
            <a:r>
              <a:rPr lang="it-IT" sz="2800" dirty="0">
                <a:latin typeface="+mn-lt"/>
              </a:rPr>
              <a:t>Realizzare il progetto dal inizio fino alla data stabilita per presentarne i risultati alla Fiera 2026</a:t>
            </a:r>
          </a:p>
          <a:p>
            <a:endParaRPr lang="it-IT" sz="28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2800" b="1" dirty="0">
                <a:solidFill>
                  <a:srgbClr val="C00000"/>
                </a:solidFill>
                <a:latin typeface="+mn-lt"/>
              </a:rPr>
              <a:t>2</a:t>
            </a:r>
            <a:r>
              <a:rPr lang="it-IT" sz="2800" b="1" dirty="0">
                <a:latin typeface="+mn-lt"/>
              </a:rPr>
              <a:t>. </a:t>
            </a:r>
            <a:r>
              <a:rPr lang="it-IT" sz="2800" dirty="0">
                <a:latin typeface="+mn-lt"/>
              </a:rPr>
              <a:t>Metodologia da utilizzare : formazione intervento</a:t>
            </a:r>
          </a:p>
          <a:p>
            <a:endParaRPr lang="it-IT" sz="28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2800" b="1" dirty="0">
                <a:solidFill>
                  <a:srgbClr val="C00000"/>
                </a:solidFill>
                <a:latin typeface="+mn-lt"/>
              </a:rPr>
              <a:t>3</a:t>
            </a:r>
            <a:r>
              <a:rPr lang="it-IT" sz="2800" b="1" dirty="0">
                <a:latin typeface="+mn-lt"/>
              </a:rPr>
              <a:t>. </a:t>
            </a:r>
            <a:r>
              <a:rPr lang="it-IT" sz="2800" dirty="0">
                <a:latin typeface="+mn-lt"/>
              </a:rPr>
              <a:t>Fare un progetto utilizzando i principi </a:t>
            </a:r>
          </a:p>
          <a:p>
            <a:r>
              <a:rPr lang="it-IT" sz="2800" dirty="0">
                <a:latin typeface="+mn-lt"/>
              </a:rPr>
              <a:t>ergonomici</a:t>
            </a:r>
          </a:p>
          <a:p>
            <a:pPr marL="342900" indent="-342900">
              <a:buAutoNum type="arabicPeriod"/>
            </a:pPr>
            <a:endParaRPr lang="it-IT" sz="2800" b="1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44008" y="-459432"/>
            <a:ext cx="4248472" cy="1008112"/>
          </a:xfrm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it-IT" sz="2400" b="1" dirty="0">
                <a:solidFill>
                  <a:schemeClr val="bg1"/>
                </a:solidFill>
              </a:rPr>
              <a:t>Obiettivo del progetto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115616" y="1268760"/>
            <a:ext cx="69127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>
                <a:latin typeface="+mn-lt"/>
              </a:rPr>
              <a:t>Abbiamo deciso di concentrarci nel progettare il miglioramento dal punto di vista dell’ </a:t>
            </a:r>
            <a:r>
              <a:rPr lang="it-IT" sz="3200" b="1" dirty="0">
                <a:latin typeface="+mn-lt"/>
              </a:rPr>
              <a:t>Ergonomia fisica</a:t>
            </a:r>
            <a:r>
              <a:rPr lang="it-IT" sz="3200" dirty="0">
                <a:latin typeface="+mn-lt"/>
              </a:rPr>
              <a:t> del Cammino di San Filippo Neri, </a:t>
            </a:r>
            <a:r>
              <a:rPr lang="it-IT" sz="3600" i="1" dirty="0">
                <a:latin typeface="+mn-lt"/>
              </a:rPr>
              <a:t>da Cassino al Santuario della Madonna della Civita.</a:t>
            </a:r>
            <a:endParaRPr lang="it-IT" sz="3200" i="1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B7D41001-777C-E6D4-4CEE-A61D325E7260}"/>
              </a:ext>
            </a:extLst>
          </p:cNvPr>
          <p:cNvGrpSpPr/>
          <p:nvPr/>
        </p:nvGrpSpPr>
        <p:grpSpPr>
          <a:xfrm>
            <a:off x="971600" y="1484784"/>
            <a:ext cx="6140346" cy="656571"/>
            <a:chOff x="901235" y="2067105"/>
            <a:chExt cx="6044331" cy="656571"/>
          </a:xfrm>
        </p:grpSpPr>
        <p:cxnSp>
          <p:nvCxnSpPr>
            <p:cNvPr id="3" name="Connettore diritto a freccia 2">
              <a:extLst>
                <a:ext uri="{FF2B5EF4-FFF2-40B4-BE49-F238E27FC236}">
                  <a16:creationId xmlns:a16="http://schemas.microsoft.com/office/drawing/2014/main" id="{9B44EFDD-DC27-879A-0BF2-8A9965CC957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901235" y="2399640"/>
              <a:ext cx="5480980" cy="255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</p:cxnSp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2CEB071D-23BC-E2CC-A975-7D294945DF2F}"/>
                </a:ext>
              </a:extLst>
            </p:cNvPr>
            <p:cNvSpPr/>
            <p:nvPr/>
          </p:nvSpPr>
          <p:spPr bwMode="auto">
            <a:xfrm>
              <a:off x="901235" y="2075604"/>
              <a:ext cx="576064" cy="6480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dirty="0"/>
                <a:t>05/01</a:t>
              </a:r>
              <a:endPara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75E8B8B2-68E4-AC12-D8FC-F03FBA39E779}"/>
                </a:ext>
              </a:extLst>
            </p:cNvPr>
            <p:cNvSpPr/>
            <p:nvPr/>
          </p:nvSpPr>
          <p:spPr bwMode="auto">
            <a:xfrm>
              <a:off x="2360282" y="2075604"/>
              <a:ext cx="576064" cy="6480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12/02</a:t>
              </a:r>
            </a:p>
          </p:txBody>
        </p:sp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4BF5787D-D271-9F68-A2E1-EB6E8EF7E65B}"/>
                </a:ext>
              </a:extLst>
            </p:cNvPr>
            <p:cNvSpPr/>
            <p:nvPr/>
          </p:nvSpPr>
          <p:spPr bwMode="auto">
            <a:xfrm>
              <a:off x="3677739" y="2067105"/>
              <a:ext cx="576064" cy="6480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17/02</a:t>
              </a:r>
            </a:p>
          </p:txBody>
        </p:sp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6F397CDE-C31F-7711-2011-56EEA28BEC5D}"/>
                </a:ext>
              </a:extLst>
            </p:cNvPr>
            <p:cNvSpPr/>
            <p:nvPr/>
          </p:nvSpPr>
          <p:spPr bwMode="auto">
            <a:xfrm>
              <a:off x="5071617" y="2075604"/>
              <a:ext cx="576064" cy="6480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05/03</a:t>
              </a: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D3C59391-F56D-58D7-2D5C-82A66BDF831E}"/>
                </a:ext>
              </a:extLst>
            </p:cNvPr>
            <p:cNvSpPr/>
            <p:nvPr/>
          </p:nvSpPr>
          <p:spPr bwMode="auto">
            <a:xfrm>
              <a:off x="6369502" y="2075604"/>
              <a:ext cx="576064" cy="6480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17/03</a:t>
              </a:r>
            </a:p>
          </p:txBody>
        </p:sp>
      </p:grpSp>
      <p:sp>
        <p:nvSpPr>
          <p:cNvPr id="9" name="Rettangolo 8">
            <a:extLst>
              <a:ext uri="{FF2B5EF4-FFF2-40B4-BE49-F238E27FC236}">
                <a16:creationId xmlns:a16="http://schemas.microsoft.com/office/drawing/2014/main" id="{EDB3EB89-5FC1-13A7-CBA9-57FB38564DB4}"/>
              </a:ext>
            </a:extLst>
          </p:cNvPr>
          <p:cNvSpPr/>
          <p:nvPr/>
        </p:nvSpPr>
        <p:spPr bwMode="auto">
          <a:xfrm>
            <a:off x="7887356" y="1355524"/>
            <a:ext cx="782661" cy="84934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</a:t>
            </a:r>
            <a:r>
              <a:rPr kumimoji="0" lang="it-IT" sz="3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P</a:t>
            </a:r>
            <a:endParaRPr kumimoji="0" lang="it-IT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b="1" dirty="0"/>
              <a:t>24/03</a:t>
            </a:r>
            <a:endParaRPr kumimoji="0" lang="it-IT" sz="1100" b="1" i="0" u="none" strike="noStrike" cap="none" normalizeH="0" baseline="0" dirty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6749D9B9-8130-D181-4F6E-8B2AB325D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0915" y="1912281"/>
            <a:ext cx="614158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95250" indent="-95250" algn="l" eaLnBrk="1" hangingPunct="1"/>
            <a:r>
              <a:rPr lang="it-IT" sz="2000" b="1" kern="0" dirty="0">
                <a:solidFill>
                  <a:srgbClr val="0000FF"/>
                </a:solidFill>
                <a:latin typeface="Arial Black" pitchFamily="34" charset="0"/>
              </a:rPr>
              <a:t>cinque workshop di due ore di Metodo</a:t>
            </a:r>
            <a:endParaRPr lang="it-IT" sz="1000" b="1" i="1" kern="0" dirty="0">
              <a:solidFill>
                <a:srgbClr val="993300"/>
              </a:solidFill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0DE82D75-F72D-A8CF-3BBA-561D1C123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1301" y="4177805"/>
            <a:ext cx="651611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95250" indent="-95250" algn="l" eaLnBrk="1" hangingPunct="1"/>
            <a:r>
              <a:rPr lang="it-IT" sz="2000" b="1" kern="0" dirty="0">
                <a:solidFill>
                  <a:srgbClr val="FF0000"/>
                </a:solidFill>
                <a:latin typeface="Arial Black" pitchFamily="34" charset="0"/>
              </a:rPr>
              <a:t>cinque momenti di progettazione in gruppo</a:t>
            </a:r>
          </a:p>
          <a:p>
            <a:pPr marL="95250" indent="-95250" algn="l" eaLnBrk="1" hangingPunct="1"/>
            <a:r>
              <a:rPr lang="it-IT" sz="2000" b="1" i="1" kern="0" dirty="0">
                <a:solidFill>
                  <a:srgbClr val="0070C0"/>
                </a:solidFill>
                <a:latin typeface="Arial Black" pitchFamily="34" charset="0"/>
              </a:rPr>
              <a:t>Purtroppo abbiamo lavorato sul progetto solo durante i workshop fino a marzo e poi nelle due giornate di ottobre </a:t>
            </a:r>
            <a:endParaRPr lang="it-IT" sz="1000" b="1" i="1" kern="0" dirty="0">
              <a:solidFill>
                <a:srgbClr val="0070C0"/>
              </a:solidFill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526E86AB-F56D-2663-49BD-122CA8989320}"/>
              </a:ext>
            </a:extLst>
          </p:cNvPr>
          <p:cNvGrpSpPr/>
          <p:nvPr/>
        </p:nvGrpSpPr>
        <p:grpSpPr>
          <a:xfrm>
            <a:off x="1756243" y="3497319"/>
            <a:ext cx="5904656" cy="626640"/>
            <a:chOff x="1691680" y="4458360"/>
            <a:chExt cx="5904656" cy="626640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B115A8C5-5FE8-AE38-8286-9E8DD2A4407C}"/>
                </a:ext>
              </a:extLst>
            </p:cNvPr>
            <p:cNvSpPr/>
            <p:nvPr/>
          </p:nvSpPr>
          <p:spPr bwMode="auto">
            <a:xfrm>
              <a:off x="1691680" y="4458360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id="{70669EF8-C1A1-97DF-0328-8881ADD72E12}"/>
                </a:ext>
              </a:extLst>
            </p:cNvPr>
            <p:cNvSpPr/>
            <p:nvPr/>
          </p:nvSpPr>
          <p:spPr bwMode="auto">
            <a:xfrm>
              <a:off x="3013004" y="4458360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253A5E80-F773-FAD6-0567-B071968EEBE0}"/>
                </a:ext>
              </a:extLst>
            </p:cNvPr>
            <p:cNvSpPr/>
            <p:nvPr/>
          </p:nvSpPr>
          <p:spPr bwMode="auto">
            <a:xfrm>
              <a:off x="4361983" y="4458360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384C2DC8-A74E-5326-EF6E-C7D02F7F9773}"/>
                </a:ext>
              </a:extLst>
            </p:cNvPr>
            <p:cNvSpPr/>
            <p:nvPr/>
          </p:nvSpPr>
          <p:spPr bwMode="auto">
            <a:xfrm>
              <a:off x="5746034" y="4493342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5C6D968C-4082-B871-DE27-A6533778B75A}"/>
                </a:ext>
              </a:extLst>
            </p:cNvPr>
            <p:cNvSpPr/>
            <p:nvPr/>
          </p:nvSpPr>
          <p:spPr bwMode="auto">
            <a:xfrm>
              <a:off x="6999742" y="4508936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55B6FC6B-8207-4DDE-225B-F71175EAD04D}"/>
              </a:ext>
            </a:extLst>
          </p:cNvPr>
          <p:cNvGrpSpPr/>
          <p:nvPr/>
        </p:nvGrpSpPr>
        <p:grpSpPr>
          <a:xfrm>
            <a:off x="1787701" y="3820115"/>
            <a:ext cx="360" cy="360"/>
            <a:chOff x="1715693" y="4402436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5001C6D-1169-34AF-FF01-C9E6AC3FD084}"/>
                    </a:ext>
                  </a:extLst>
                </p14:cNvPr>
                <p14:cNvContentPartPr/>
                <p14:nvPr/>
              </p14:nvContentPartPr>
              <p14:xfrm>
                <a:off x="1715693" y="4402436"/>
                <a:ext cx="360" cy="3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521F485-BAD0-54A8-8EC9-F0168063139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09573" y="4396316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2001518-18B6-830A-216D-6FA2EBDEA565}"/>
                    </a:ext>
                  </a:extLst>
                </p14:cNvPr>
                <p14:cNvContentPartPr/>
                <p14:nvPr/>
              </p14:nvContentPartPr>
              <p14:xfrm>
                <a:off x="1715693" y="4402436"/>
                <a:ext cx="360" cy="3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FA7478E-F378-79C5-0128-81504CB0F41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09573" y="4396316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0B9A797D-E1DC-B310-8F23-3173F1A59A80}"/>
                  </a:ext>
                </a:extLst>
              </p14:cNvPr>
              <p14:cNvContentPartPr/>
              <p14:nvPr/>
            </p14:nvContentPartPr>
            <p14:xfrm>
              <a:off x="1821541" y="3808955"/>
              <a:ext cx="360" cy="36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0B9A797D-E1DC-B310-8F23-3173F1A59A8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15421" y="380283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AAE77065-08C1-A7A9-3D39-6003A2390FAC}"/>
                  </a:ext>
                </a:extLst>
              </p14:cNvPr>
              <p14:cNvContentPartPr/>
              <p14:nvPr/>
            </p14:nvContentPartPr>
            <p14:xfrm>
              <a:off x="6969541" y="4170035"/>
              <a:ext cx="360" cy="360"/>
            </p14:xfrm>
          </p:contentPart>
        </mc:Choice>
        <mc:Fallback xmlns=""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AAE77065-08C1-A7A9-3D39-6003A2390FA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63421" y="4163915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18F5CB0D-4598-814A-ED13-51C767B2B9F8}"/>
              </a:ext>
            </a:extLst>
          </p:cNvPr>
          <p:cNvGrpSpPr/>
          <p:nvPr/>
        </p:nvGrpSpPr>
        <p:grpSpPr>
          <a:xfrm>
            <a:off x="4734301" y="3899212"/>
            <a:ext cx="360" cy="360"/>
            <a:chOff x="4662293" y="4481533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5EC81B8-8E9E-8329-2609-6CB9DDC4888D}"/>
                    </a:ext>
                  </a:extLst>
                </p14:cNvPr>
                <p14:cNvContentPartPr/>
                <p14:nvPr/>
              </p14:nvContentPartPr>
              <p14:xfrm>
                <a:off x="4662293" y="4481533"/>
                <a:ext cx="360" cy="3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EFA72AC-354C-79BB-B584-540A8909751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56173" y="447541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E44A1452-89C8-E18C-F7CD-1CDDD9A9C6FA}"/>
                    </a:ext>
                  </a:extLst>
                </p14:cNvPr>
                <p14:cNvContentPartPr/>
                <p14:nvPr/>
              </p14:nvContentPartPr>
              <p14:xfrm>
                <a:off x="4662293" y="4481533"/>
                <a:ext cx="360" cy="3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81F2A17-834F-1E1A-2BAF-7D1D36C40AB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56173" y="447541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2E5CAEFA-7F9F-991D-9BA1-516B4A5149C5}"/>
              </a:ext>
            </a:extLst>
          </p:cNvPr>
          <p:cNvGrpSpPr/>
          <p:nvPr/>
        </p:nvGrpSpPr>
        <p:grpSpPr>
          <a:xfrm>
            <a:off x="3198901" y="3876892"/>
            <a:ext cx="360" cy="360"/>
            <a:chOff x="3126893" y="4459213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8D3A211-979D-3C88-9265-0990F88B68D8}"/>
                    </a:ext>
                  </a:extLst>
                </p14:cNvPr>
                <p14:cNvContentPartPr/>
                <p14:nvPr/>
              </p14:nvContentPartPr>
              <p14:xfrm>
                <a:off x="3126893" y="4459213"/>
                <a:ext cx="360" cy="3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FE18FF8-D478-2838-EB2F-9BAA63653B7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20773" y="445309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26DCC6C-3D12-DE16-ED2D-1FE706D53055}"/>
                    </a:ext>
                  </a:extLst>
                </p14:cNvPr>
                <p14:cNvContentPartPr/>
                <p14:nvPr/>
              </p14:nvContentPartPr>
              <p14:xfrm>
                <a:off x="3126893" y="4459213"/>
                <a:ext cx="360" cy="3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8C6C5FD-32B8-8308-EE48-58C06C9D5EE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20773" y="445309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7FDA6AED-23F7-17ED-C06E-DC3E9C33405E}"/>
                  </a:ext>
                </a:extLst>
              </p14:cNvPr>
              <p14:cNvContentPartPr/>
              <p14:nvPr/>
            </p14:nvContentPartPr>
            <p14:xfrm>
              <a:off x="5253781" y="4124932"/>
              <a:ext cx="360" cy="36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7FDA6AED-23F7-17ED-C06E-DC3E9C33405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47661" y="4118812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E8A8CBBD-12B2-4CD0-7429-AFF72C10D1B3}"/>
                  </a:ext>
                </a:extLst>
              </p14:cNvPr>
              <p14:cNvContentPartPr/>
              <p14:nvPr/>
            </p14:nvContentPartPr>
            <p14:xfrm>
              <a:off x="7590181" y="4226812"/>
              <a:ext cx="360" cy="36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E8A8CBBD-12B2-4CD0-7429-AFF72C10D1B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84061" y="4220692"/>
                <a:ext cx="12600" cy="12600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Connettore 2 52">
            <a:extLst>
              <a:ext uri="{FF2B5EF4-FFF2-40B4-BE49-F238E27FC236}">
                <a16:creationId xmlns:a16="http://schemas.microsoft.com/office/drawing/2014/main" id="{D6E38A31-4644-C409-C8A0-AE3B18EA8B45}"/>
              </a:ext>
            </a:extLst>
          </p:cNvPr>
          <p:cNvCxnSpPr>
            <a:stCxn id="13" idx="3"/>
            <a:endCxn id="17" idx="1"/>
          </p:cNvCxnSpPr>
          <p:nvPr/>
        </p:nvCxnSpPr>
        <p:spPr bwMode="auto">
          <a:xfrm>
            <a:off x="2352837" y="3785351"/>
            <a:ext cx="4711468" cy="505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2" name="Connettore 2 45">
            <a:extLst>
              <a:ext uri="{FF2B5EF4-FFF2-40B4-BE49-F238E27FC236}">
                <a16:creationId xmlns:a16="http://schemas.microsoft.com/office/drawing/2014/main" id="{F6B3C37B-35E8-C9F4-209F-1D8FB966B520}"/>
              </a:ext>
            </a:extLst>
          </p:cNvPr>
          <p:cNvCxnSpPr/>
          <p:nvPr/>
        </p:nvCxnSpPr>
        <p:spPr bwMode="auto">
          <a:xfrm flipV="1">
            <a:off x="7452320" y="2342623"/>
            <a:ext cx="792088" cy="12591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3" name="Connettore 2 47">
            <a:extLst>
              <a:ext uri="{FF2B5EF4-FFF2-40B4-BE49-F238E27FC236}">
                <a16:creationId xmlns:a16="http://schemas.microsoft.com/office/drawing/2014/main" id="{DC39EDEA-051E-4E01-0C48-32A8E8A95F41}"/>
              </a:ext>
            </a:extLst>
          </p:cNvPr>
          <p:cNvCxnSpPr/>
          <p:nvPr/>
        </p:nvCxnSpPr>
        <p:spPr bwMode="auto">
          <a:xfrm>
            <a:off x="2051720" y="1817319"/>
            <a:ext cx="0" cy="16894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4" name="Connettore 2 48">
            <a:extLst>
              <a:ext uri="{FF2B5EF4-FFF2-40B4-BE49-F238E27FC236}">
                <a16:creationId xmlns:a16="http://schemas.microsoft.com/office/drawing/2014/main" id="{6761A0E9-5569-B2EF-E0FD-221C06D1FF17}"/>
              </a:ext>
            </a:extLst>
          </p:cNvPr>
          <p:cNvCxnSpPr/>
          <p:nvPr/>
        </p:nvCxnSpPr>
        <p:spPr bwMode="auto">
          <a:xfrm>
            <a:off x="3347864" y="1817319"/>
            <a:ext cx="0" cy="16894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5" name="Connettore 2 49">
            <a:extLst>
              <a:ext uri="{FF2B5EF4-FFF2-40B4-BE49-F238E27FC236}">
                <a16:creationId xmlns:a16="http://schemas.microsoft.com/office/drawing/2014/main" id="{81C8B6D0-B2BE-A710-D1FD-CCF8F7B731F9}"/>
              </a:ext>
            </a:extLst>
          </p:cNvPr>
          <p:cNvCxnSpPr/>
          <p:nvPr/>
        </p:nvCxnSpPr>
        <p:spPr bwMode="auto">
          <a:xfrm>
            <a:off x="4698946" y="1817319"/>
            <a:ext cx="0" cy="16894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6" name="Connettore 2 50">
            <a:extLst>
              <a:ext uri="{FF2B5EF4-FFF2-40B4-BE49-F238E27FC236}">
                <a16:creationId xmlns:a16="http://schemas.microsoft.com/office/drawing/2014/main" id="{B7AF83B5-F21A-2D42-52A9-FCB2DEC1F2EA}"/>
              </a:ext>
            </a:extLst>
          </p:cNvPr>
          <p:cNvCxnSpPr/>
          <p:nvPr/>
        </p:nvCxnSpPr>
        <p:spPr bwMode="auto">
          <a:xfrm>
            <a:off x="6073539" y="1842825"/>
            <a:ext cx="0" cy="16894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7" name="Connettore 2 54">
            <a:extLst>
              <a:ext uri="{FF2B5EF4-FFF2-40B4-BE49-F238E27FC236}">
                <a16:creationId xmlns:a16="http://schemas.microsoft.com/office/drawing/2014/main" id="{8CEFE335-E55D-6D1D-8088-1616F644D0C1}"/>
              </a:ext>
            </a:extLst>
          </p:cNvPr>
          <p:cNvCxnSpPr>
            <a:cxnSpLocks/>
            <a:endCxn id="17" idx="0"/>
          </p:cNvCxnSpPr>
          <p:nvPr/>
        </p:nvCxnSpPr>
        <p:spPr bwMode="auto">
          <a:xfrm>
            <a:off x="6732240" y="2141355"/>
            <a:ext cx="630362" cy="14065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521EF8FC-9393-FEA6-952E-DAF1F01F07D5}"/>
              </a:ext>
            </a:extLst>
          </p:cNvPr>
          <p:cNvSpPr txBox="1"/>
          <p:nvPr/>
        </p:nvSpPr>
        <p:spPr>
          <a:xfrm>
            <a:off x="4698946" y="-8358"/>
            <a:ext cx="2659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chemeClr val="bg1"/>
                </a:solidFill>
                <a:latin typeface="+mn-lt"/>
              </a:rPr>
              <a:t>Il programma 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923C3BCF-BB83-1B6D-A913-948E9F83340C}"/>
              </a:ext>
            </a:extLst>
          </p:cNvPr>
          <p:cNvSpPr/>
          <p:nvPr/>
        </p:nvSpPr>
        <p:spPr bwMode="auto">
          <a:xfrm>
            <a:off x="211312" y="1493283"/>
            <a:ext cx="585215" cy="648072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27/01</a:t>
            </a:r>
          </a:p>
        </p:txBody>
      </p:sp>
      <p:cxnSp>
        <p:nvCxnSpPr>
          <p:cNvPr id="41" name="Connettore diritto a freccia 40">
            <a:extLst>
              <a:ext uri="{FF2B5EF4-FFF2-40B4-BE49-F238E27FC236}">
                <a16:creationId xmlns:a16="http://schemas.microsoft.com/office/drawing/2014/main" id="{20CBC00C-6927-A020-F0E7-3013F5F8D6F9}"/>
              </a:ext>
            </a:extLst>
          </p:cNvPr>
          <p:cNvCxnSpPr/>
          <p:nvPr/>
        </p:nvCxnSpPr>
        <p:spPr>
          <a:xfrm flipV="1">
            <a:off x="2156415" y="2231327"/>
            <a:ext cx="393594" cy="1224136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Connettore diritto a freccia 41">
            <a:extLst>
              <a:ext uri="{FF2B5EF4-FFF2-40B4-BE49-F238E27FC236}">
                <a16:creationId xmlns:a16="http://schemas.microsoft.com/office/drawing/2014/main" id="{CC1F753F-921A-8521-F984-2002AA393794}"/>
              </a:ext>
            </a:extLst>
          </p:cNvPr>
          <p:cNvCxnSpPr/>
          <p:nvPr/>
        </p:nvCxnSpPr>
        <p:spPr>
          <a:xfrm flipV="1">
            <a:off x="3472590" y="2237278"/>
            <a:ext cx="393594" cy="1224136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Connettore diritto a freccia 43">
            <a:extLst>
              <a:ext uri="{FF2B5EF4-FFF2-40B4-BE49-F238E27FC236}">
                <a16:creationId xmlns:a16="http://schemas.microsoft.com/office/drawing/2014/main" id="{1E618C47-0859-705F-DDF4-4C1A3EC32814}"/>
              </a:ext>
            </a:extLst>
          </p:cNvPr>
          <p:cNvCxnSpPr/>
          <p:nvPr/>
        </p:nvCxnSpPr>
        <p:spPr>
          <a:xfrm flipV="1">
            <a:off x="4860187" y="2245777"/>
            <a:ext cx="393594" cy="1224136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ttore diritto a freccia 44">
            <a:extLst>
              <a:ext uri="{FF2B5EF4-FFF2-40B4-BE49-F238E27FC236}">
                <a16:creationId xmlns:a16="http://schemas.microsoft.com/office/drawing/2014/main" id="{87CF8C22-D4ED-819E-BEB0-CE163DA8C5A5}"/>
              </a:ext>
            </a:extLst>
          </p:cNvPr>
          <p:cNvCxnSpPr/>
          <p:nvPr/>
        </p:nvCxnSpPr>
        <p:spPr>
          <a:xfrm flipV="1">
            <a:off x="6176122" y="2267200"/>
            <a:ext cx="393594" cy="1224136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7E394-4842-3694-1108-EA7FDE6DD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>
            <a:extLst>
              <a:ext uri="{FF2B5EF4-FFF2-40B4-BE49-F238E27FC236}">
                <a16:creationId xmlns:a16="http://schemas.microsoft.com/office/drawing/2014/main" id="{B7B94062-F7A8-653D-129A-25A86B49FD7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0" y="-109782"/>
            <a:ext cx="1894333" cy="715161"/>
          </a:xfrm>
        </p:spPr>
        <p:txBody>
          <a:bodyPr lIns="92075" tIns="46038" rIns="92075" bIns="46038"/>
          <a:lstStyle/>
          <a:p>
            <a:r>
              <a:rPr lang="it-IT" sz="3200" b="1" dirty="0">
                <a:solidFill>
                  <a:srgbClr val="C00000"/>
                </a:solidFill>
              </a:rPr>
              <a:t> </a:t>
            </a:r>
            <a:r>
              <a:rPr lang="it-IT" sz="2800" b="1" dirty="0">
                <a:solidFill>
                  <a:schemeClr val="bg1"/>
                </a:solidFill>
              </a:rPr>
              <a:t>ANALISI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76B752-792C-69C9-7C0C-0F7A75BA4559}"/>
              </a:ext>
            </a:extLst>
          </p:cNvPr>
          <p:cNvSpPr txBox="1"/>
          <p:nvPr/>
        </p:nvSpPr>
        <p:spPr>
          <a:xfrm>
            <a:off x="681483" y="968427"/>
            <a:ext cx="29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>
                <a:latin typeface="+mn-lt"/>
              </a:rPr>
              <a:t>Il tracciato del cammino</a:t>
            </a:r>
            <a:endParaRPr lang="it-IT" sz="1800" dirty="0">
              <a:latin typeface="+mn-lt"/>
            </a:endParaRPr>
          </a:p>
        </p:txBody>
      </p:sp>
      <p:pic>
        <p:nvPicPr>
          <p:cNvPr id="2" name="Picture 2" descr="Approvato il protocollo d’intesa per il riconoscimento del Cammino di ...">
            <a:extLst>
              <a:ext uri="{FF2B5EF4-FFF2-40B4-BE49-F238E27FC236}">
                <a16:creationId xmlns:a16="http://schemas.microsoft.com/office/drawing/2014/main" id="{EFA07E18-AF98-2272-F65E-0FC07E39C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586" y="1415020"/>
            <a:ext cx="7778828" cy="464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D4B0C19-BEE1-7AE3-4C7D-AA0E7BF3BC99}"/>
              </a:ext>
            </a:extLst>
          </p:cNvPr>
          <p:cNvSpPr txBox="1"/>
          <p:nvPr/>
        </p:nvSpPr>
        <p:spPr>
          <a:xfrm>
            <a:off x="686018" y="6140939"/>
            <a:ext cx="46207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latin typeface="+mn-lt"/>
              </a:rPr>
              <a:t>Il sito consultato: </a:t>
            </a:r>
            <a:r>
              <a:rPr lang="it-IT" sz="1600" dirty="0" err="1">
                <a:latin typeface="+mn-lt"/>
              </a:rPr>
              <a:t>www.ilfaroonline.it</a:t>
            </a:r>
            <a:endParaRPr lang="it-IT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4206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44008" y="-459432"/>
            <a:ext cx="2411809" cy="1143000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br>
              <a:rPr lang="it-IT" sz="3600" b="1" dirty="0">
                <a:solidFill>
                  <a:srgbClr val="FFCC00"/>
                </a:solidFill>
                <a:latin typeface="Arial Black" pitchFamily="34" charset="0"/>
              </a:rPr>
            </a:br>
            <a:r>
              <a:rPr lang="it-IT" sz="2800" b="1" dirty="0">
                <a:solidFill>
                  <a:schemeClr val="bg1"/>
                </a:solidFill>
              </a:rPr>
              <a:t>ANALISI</a:t>
            </a:r>
            <a:br>
              <a:rPr lang="it-IT" sz="3200" b="1" dirty="0">
                <a:solidFill>
                  <a:srgbClr val="0000FF"/>
                </a:solidFill>
                <a:latin typeface="Arial Black" pitchFamily="34" charset="0"/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36866" name="CasellaDiTesto 2"/>
          <p:cNvSpPr txBox="1">
            <a:spLocks noChangeArrowheads="1"/>
          </p:cNvSpPr>
          <p:nvPr/>
        </p:nvSpPr>
        <p:spPr bwMode="auto">
          <a:xfrm>
            <a:off x="642938" y="2018725"/>
            <a:ext cx="764381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it-IT" b="1" dirty="0">
                <a:latin typeface="+mn-lt"/>
              </a:rPr>
              <a:t>San Filippo Neri si chiamava Filippo Romolo Neri ed è arrivato a Cassino nel 1532</a:t>
            </a:r>
          </a:p>
          <a:p>
            <a:pPr marL="342900" indent="-342900">
              <a:buAutoNum type="arabicPeriod"/>
            </a:pPr>
            <a:endParaRPr lang="it-IT" b="1" dirty="0">
              <a:latin typeface="+mn-lt"/>
            </a:endParaRPr>
          </a:p>
          <a:p>
            <a:pPr marL="342900" indent="-342900">
              <a:buAutoNum type="arabicPeriod"/>
            </a:pPr>
            <a:endParaRPr lang="it-IT" b="1" dirty="0">
              <a:latin typeface="+mn-lt"/>
            </a:endParaRPr>
          </a:p>
          <a:p>
            <a:pPr marL="342900" indent="-342900">
              <a:buAutoNum type="arabicPeriod"/>
            </a:pPr>
            <a:r>
              <a:rPr lang="it-IT" b="1" dirty="0">
                <a:latin typeface="+mn-lt"/>
              </a:rPr>
              <a:t>Il cammino di San Filippo Neri è un cammino religioso, storico e naturalistico inventato da un gruppo di progettisti e condiviso dagli Amministratori dei Comuni attraversati </a:t>
            </a:r>
          </a:p>
          <a:p>
            <a:pPr marL="342900" indent="-342900">
              <a:buAutoNum type="arabicPeriod"/>
            </a:pPr>
            <a:endParaRPr lang="it-IT" b="1" dirty="0">
              <a:latin typeface="+mn-lt"/>
            </a:endParaRPr>
          </a:p>
          <a:p>
            <a:pPr marL="342900" indent="-342900">
              <a:buAutoNum type="arabicPeriod"/>
            </a:pPr>
            <a:r>
              <a:rPr lang="it-IT" b="1" dirty="0">
                <a:latin typeface="+mn-lt"/>
              </a:rPr>
              <a:t>E’ suddiviso in 7 tappe (da Cassino a Gaeta)</a:t>
            </a:r>
          </a:p>
          <a:p>
            <a:pPr marL="342900" indent="-342900">
              <a:buAutoNum type="arabicPeriod"/>
            </a:pPr>
            <a:endParaRPr lang="it-IT" b="1" dirty="0">
              <a:latin typeface="+mn-lt"/>
            </a:endParaRPr>
          </a:p>
          <a:p>
            <a:pPr marL="342900" indent="-342900">
              <a:buAutoNum type="arabicPeriod"/>
            </a:pPr>
            <a:endParaRPr lang="it-IT" b="1" dirty="0">
              <a:latin typeface="+mn-lt"/>
            </a:endParaRPr>
          </a:p>
          <a:p>
            <a:pPr marL="342900" indent="-342900">
              <a:buAutoNum type="arabicPeriod" startAt="5"/>
            </a:pPr>
            <a:r>
              <a:rPr lang="it-IT" b="1" dirty="0">
                <a:latin typeface="+mn-lt"/>
              </a:rPr>
              <a:t>Su quasi tutto il tracciato del cammino è presente la segnaletica con i pittogrammi blu/giallo/arancio, che indicano le condizioni stradali e climatiche del territorio in cui si trovano</a:t>
            </a:r>
          </a:p>
          <a:p>
            <a:pPr marL="342900" indent="-342900">
              <a:buAutoNum type="arabicPeriod" startAt="5"/>
            </a:pPr>
            <a:endParaRPr lang="it-IT" b="1" dirty="0">
              <a:latin typeface="Arial" pitchFamily="34" charset="0"/>
            </a:endParaRPr>
          </a:p>
          <a:p>
            <a:endParaRPr lang="it-IT" b="1" dirty="0">
              <a:latin typeface="Arial" pitchFamily="34" charset="0"/>
            </a:endParaRPr>
          </a:p>
          <a:p>
            <a:pPr>
              <a:buFont typeface="Arial" pitchFamily="34" charset="0"/>
              <a:buAutoNum type="arabicPeriod"/>
            </a:pPr>
            <a:endParaRPr lang="it-IT" b="1" dirty="0">
              <a:latin typeface="Arial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864444" y="1282504"/>
            <a:ext cx="7200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>
                <a:solidFill>
                  <a:prstClr val="black"/>
                </a:solidFill>
                <a:latin typeface="+mn-lt"/>
              </a:rPr>
              <a:t>Dal sito </a:t>
            </a:r>
            <a:r>
              <a:rPr lang="it-IT" b="1" dirty="0">
                <a:solidFill>
                  <a:prstClr val="black"/>
                </a:solidFill>
                <a:latin typeface="+mn-lt"/>
                <a:hlinkClick r:id="rId3"/>
              </a:rPr>
              <a:t>https://camminodisanfilipponeri.com/</a:t>
            </a:r>
            <a:r>
              <a:rPr lang="it-IT" b="1" dirty="0">
                <a:solidFill>
                  <a:prstClr val="black"/>
                </a:solidFill>
                <a:latin typeface="+mn-lt"/>
              </a:rPr>
              <a:t> si rileva: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716016" y="-459432"/>
            <a:ext cx="1619721" cy="1143000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br>
              <a:rPr lang="it-IT" sz="3600" b="1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it-IT" sz="2800" b="1" dirty="0">
                <a:solidFill>
                  <a:schemeClr val="bg1"/>
                </a:solidFill>
                <a:latin typeface="+mn-lt"/>
              </a:rPr>
              <a:t>ANALISI </a:t>
            </a:r>
            <a:br>
              <a:rPr lang="it-IT" sz="3200" b="1" dirty="0">
                <a:solidFill>
                  <a:schemeClr val="bg1"/>
                </a:solidFill>
                <a:latin typeface="Arial Black" pitchFamily="34" charset="0"/>
              </a:rPr>
            </a:br>
            <a:endParaRPr lang="it-IT" sz="1200" b="1" i="1" dirty="0">
              <a:solidFill>
                <a:schemeClr val="bg1"/>
              </a:solidFill>
            </a:endParaRPr>
          </a:p>
        </p:txBody>
      </p:sp>
      <p:sp>
        <p:nvSpPr>
          <p:cNvPr id="36866" name="CasellaDiTesto 2"/>
          <p:cNvSpPr txBox="1">
            <a:spLocks noChangeArrowheads="1"/>
          </p:cNvSpPr>
          <p:nvPr/>
        </p:nvSpPr>
        <p:spPr bwMode="auto">
          <a:xfrm>
            <a:off x="642938" y="2219995"/>
            <a:ext cx="76438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AutoNum type="arabicPeriod" startAt="5"/>
            </a:pPr>
            <a:endParaRPr lang="it-IT" b="1" dirty="0">
              <a:latin typeface="Arial" pitchFamily="34" charset="0"/>
            </a:endParaRPr>
          </a:p>
          <a:p>
            <a:pPr>
              <a:buFont typeface="Arial" pitchFamily="34" charset="0"/>
              <a:buAutoNum type="arabicPeriod"/>
            </a:pPr>
            <a:endParaRPr lang="it-IT" b="1" dirty="0">
              <a:latin typeface="Arial" pitchFamily="34" charset="0"/>
            </a:endParaRPr>
          </a:p>
          <a:p>
            <a:pPr>
              <a:buFont typeface="Arial" pitchFamily="34" charset="0"/>
              <a:buAutoNum type="arabicPeriod"/>
            </a:pPr>
            <a:endParaRPr lang="it-IT" b="1" dirty="0">
              <a:latin typeface="Arial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99969" y="1124744"/>
            <a:ext cx="72008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>
                <a:solidFill>
                  <a:prstClr val="black"/>
                </a:solidFill>
                <a:latin typeface="+mn-lt"/>
              </a:rPr>
              <a:t>Dal sito </a:t>
            </a:r>
            <a:r>
              <a:rPr lang="it-IT" b="1" dirty="0">
                <a:solidFill>
                  <a:prstClr val="black"/>
                </a:solidFill>
                <a:latin typeface="+mn-lt"/>
                <a:hlinkClick r:id="rId3"/>
              </a:rPr>
              <a:t>https://camminodisanfilipponeri.com/</a:t>
            </a:r>
            <a:r>
              <a:rPr lang="it-IT" b="1" dirty="0">
                <a:solidFill>
                  <a:prstClr val="black"/>
                </a:solidFill>
                <a:latin typeface="+mn-lt"/>
              </a:rPr>
              <a:t>  per quanto riguarda l’ Ergonomia fisica del tratto di cui ci stiamo occupando si rileva: </a:t>
            </a:r>
          </a:p>
          <a:p>
            <a:pPr lvl="0"/>
            <a:endParaRPr lang="it-IT" b="1" dirty="0">
              <a:solidFill>
                <a:prstClr val="black"/>
              </a:solidFill>
              <a:latin typeface="+mn-lt"/>
            </a:endParaRPr>
          </a:p>
          <a:p>
            <a:pPr marL="342900" lvl="0" indent="-342900">
              <a:buAutoNum type="arabicPeriod"/>
            </a:pPr>
            <a:r>
              <a:rPr lang="it-IT" sz="1400" b="1" dirty="0">
                <a:solidFill>
                  <a:prstClr val="black"/>
                </a:solidFill>
                <a:latin typeface="+mn-lt"/>
              </a:rPr>
              <a:t>L’ abbigliamento:</a:t>
            </a:r>
          </a:p>
          <a:p>
            <a:pPr marL="342900" lvl="0" indent="-342900">
              <a:buAutoNum type="arabicPeriod"/>
            </a:pPr>
            <a:endParaRPr lang="it-IT" sz="1400" b="1" dirty="0">
              <a:solidFill>
                <a:prstClr val="black"/>
              </a:solidFill>
              <a:latin typeface="+mn-lt"/>
            </a:endParaRPr>
          </a:p>
          <a:p>
            <a:pPr marL="285750" lvl="0" indent="-285750">
              <a:buFontTx/>
              <a:buChar char="-"/>
            </a:pPr>
            <a:r>
              <a:rPr lang="it-IT" sz="1400" b="1" dirty="0">
                <a:solidFill>
                  <a:prstClr val="black"/>
                </a:solidFill>
                <a:latin typeface="+mn-lt"/>
              </a:rPr>
              <a:t>scarpe comode e molto collaudate, un po’ più grandi rispetto al proprio numero, non sarà necessario avere dei carponi da montagna;</a:t>
            </a:r>
          </a:p>
          <a:p>
            <a:pPr marL="285750" lvl="0" indent="-285750">
              <a:buFontTx/>
              <a:buChar char="-"/>
            </a:pPr>
            <a:endParaRPr lang="it-IT" sz="1400" b="1" dirty="0">
              <a:solidFill>
                <a:prstClr val="black"/>
              </a:solidFill>
              <a:latin typeface="+mn-lt"/>
            </a:endParaRPr>
          </a:p>
          <a:p>
            <a:pPr marL="285750" lvl="0" indent="-285750">
              <a:buFontTx/>
              <a:buChar char="-"/>
            </a:pPr>
            <a:r>
              <a:rPr lang="it-IT" sz="1400" b="1" dirty="0">
                <a:solidFill>
                  <a:prstClr val="black"/>
                </a:solidFill>
                <a:latin typeface="+mn-lt"/>
              </a:rPr>
              <a:t>calzini: sono consigliati modelli studiati per le corse in montagna, quasi sempre bassi;</a:t>
            </a:r>
          </a:p>
          <a:p>
            <a:pPr marL="285750" lvl="0" indent="-285750">
              <a:buFontTx/>
              <a:buChar char="-"/>
            </a:pPr>
            <a:endParaRPr lang="it-IT" sz="1400" b="1" dirty="0">
              <a:solidFill>
                <a:prstClr val="black"/>
              </a:solidFill>
              <a:latin typeface="+mn-lt"/>
            </a:endParaRPr>
          </a:p>
          <a:p>
            <a:pPr marL="285750" lvl="0" indent="-285750">
              <a:buFontTx/>
              <a:buChar char="-"/>
            </a:pPr>
            <a:r>
              <a:rPr lang="it-IT" sz="1400" b="1" dirty="0">
                <a:solidFill>
                  <a:prstClr val="black"/>
                </a:solidFill>
                <a:latin typeface="+mn-lt"/>
              </a:rPr>
              <a:t>zaino: comodo e di grandezza adatta, si consiglia portare una borraccia con all’ interno Sali minerali;</a:t>
            </a:r>
          </a:p>
          <a:p>
            <a:pPr marL="285750" lvl="0" indent="-285750">
              <a:buFontTx/>
              <a:buChar char="-"/>
            </a:pPr>
            <a:endParaRPr lang="it-IT" sz="1400" b="1" dirty="0">
              <a:solidFill>
                <a:prstClr val="black"/>
              </a:solidFill>
              <a:latin typeface="+mn-lt"/>
            </a:endParaRPr>
          </a:p>
          <a:p>
            <a:pPr marL="285750" lvl="0" indent="-285750">
              <a:buFontTx/>
              <a:buChar char="-"/>
            </a:pPr>
            <a:r>
              <a:rPr lang="it-IT" sz="1400" b="1" dirty="0">
                <a:solidFill>
                  <a:prstClr val="black"/>
                </a:solidFill>
                <a:latin typeface="+mn-lt"/>
              </a:rPr>
              <a:t>pantaloni: adatti alla stagione idem per le maglie, predisporre anche una felpa;</a:t>
            </a:r>
          </a:p>
          <a:p>
            <a:pPr marL="285750" lvl="0" indent="-285750">
              <a:buFontTx/>
              <a:buChar char="-"/>
            </a:pPr>
            <a:endParaRPr lang="it-IT" sz="1400" b="1" dirty="0">
              <a:solidFill>
                <a:prstClr val="black"/>
              </a:solidFill>
              <a:latin typeface="+mn-lt"/>
            </a:endParaRPr>
          </a:p>
          <a:p>
            <a:pPr marL="285750" lvl="0" indent="-285750">
              <a:buFontTx/>
              <a:buChar char="-"/>
            </a:pPr>
            <a:r>
              <a:rPr lang="it-IT" sz="1400" b="1" dirty="0">
                <a:solidFill>
                  <a:prstClr val="black"/>
                </a:solidFill>
                <a:latin typeface="+mn-lt"/>
              </a:rPr>
              <a:t>IMPORTANTE: sacchetto con cerotti, disinfettante, medicinali, ago e filo, nastro adesivo, </a:t>
            </a:r>
            <a:r>
              <a:rPr lang="it-IT" sz="1400" b="1" dirty="0" err="1">
                <a:solidFill>
                  <a:prstClr val="black"/>
                </a:solidFill>
                <a:latin typeface="+mn-lt"/>
              </a:rPr>
              <a:t>gps</a:t>
            </a:r>
            <a:r>
              <a:rPr lang="it-IT" sz="1400" b="1" dirty="0">
                <a:solidFill>
                  <a:prstClr val="black"/>
                </a:solidFill>
                <a:latin typeface="+mn-lt"/>
              </a:rPr>
              <a:t>, copricapo e bastoncini da Trekking.</a:t>
            </a:r>
          </a:p>
          <a:p>
            <a:pPr lvl="0"/>
            <a:endParaRPr lang="it-IT" sz="1400" b="1" dirty="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171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44008" y="-459432"/>
            <a:ext cx="1835745" cy="1143000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br>
              <a:rPr lang="it-IT" sz="3600" dirty="0">
                <a:solidFill>
                  <a:srgbClr val="FFCC00"/>
                </a:solidFill>
                <a:latin typeface="Arial Black" pitchFamily="34" charset="0"/>
              </a:rPr>
            </a:br>
            <a:r>
              <a:rPr lang="it-IT" sz="2800" b="1" dirty="0">
                <a:solidFill>
                  <a:schemeClr val="bg1"/>
                </a:solidFill>
              </a:rPr>
              <a:t>ANALISI</a:t>
            </a:r>
            <a:br>
              <a:rPr lang="it-IT" sz="3200" dirty="0">
                <a:solidFill>
                  <a:srgbClr val="0000FF"/>
                </a:solidFill>
                <a:latin typeface="Arial Black" pitchFamily="34" charset="0"/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36866" name="CasellaDiTesto 2"/>
          <p:cNvSpPr txBox="1">
            <a:spLocks noChangeArrowheads="1"/>
          </p:cNvSpPr>
          <p:nvPr/>
        </p:nvSpPr>
        <p:spPr bwMode="auto">
          <a:xfrm>
            <a:off x="642938" y="2219995"/>
            <a:ext cx="76438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AutoNum type="arabicPeriod" startAt="5"/>
            </a:pPr>
            <a:endParaRPr lang="it-IT" b="1" dirty="0">
              <a:latin typeface="Arial" pitchFamily="34" charset="0"/>
            </a:endParaRPr>
          </a:p>
          <a:p>
            <a:pPr>
              <a:buFont typeface="Arial" pitchFamily="34" charset="0"/>
              <a:buAutoNum type="arabicPeriod"/>
            </a:pPr>
            <a:endParaRPr lang="it-IT" b="1" dirty="0">
              <a:latin typeface="Arial" pitchFamily="34" charset="0"/>
            </a:endParaRPr>
          </a:p>
          <a:p>
            <a:pPr>
              <a:buFont typeface="Arial" pitchFamily="34" charset="0"/>
              <a:buAutoNum type="arabicPeriod"/>
            </a:pPr>
            <a:endParaRPr lang="it-IT" b="1" dirty="0">
              <a:latin typeface="Arial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843683" y="1773719"/>
            <a:ext cx="7200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b="1" dirty="0">
              <a:solidFill>
                <a:prstClr val="black"/>
              </a:solidFill>
              <a:latin typeface="+mn-lt"/>
            </a:endParaRPr>
          </a:p>
          <a:p>
            <a:pPr lvl="0"/>
            <a:r>
              <a:rPr lang="it-IT" b="1" dirty="0">
                <a:solidFill>
                  <a:prstClr val="black"/>
                </a:solidFill>
                <a:latin typeface="+mn-lt"/>
              </a:rPr>
              <a:t>2. Le protezioni di sicurezza: sul sito non sono specificate quali protezioni di sicurezza sono presenti sul tratto del cammino. </a:t>
            </a:r>
          </a:p>
          <a:p>
            <a:pPr lvl="0"/>
            <a:endParaRPr lang="it-IT" b="1" dirty="0">
              <a:solidFill>
                <a:prstClr val="black"/>
              </a:solidFill>
              <a:latin typeface="+mn-lt"/>
            </a:endParaRPr>
          </a:p>
          <a:p>
            <a:pPr lvl="0"/>
            <a:r>
              <a:rPr lang="it-IT" b="1" dirty="0">
                <a:solidFill>
                  <a:prstClr val="black"/>
                </a:solidFill>
                <a:latin typeface="+mn-lt"/>
              </a:rPr>
              <a:t>3.Indicazione dei tratti impegnativi: sul sito per quanto riguarda la tappa 5-6 , ci dice che il percorso è impegnativo e stancante , ma non specifica se ci sono tratti pericolosi come burroni.</a:t>
            </a:r>
          </a:p>
          <a:p>
            <a:pPr lvl="0"/>
            <a:endParaRPr lang="it-IT" b="1" dirty="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847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03DB2D76-5014-B950-4441-F40F7FA3C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2417288"/>
              </p:ext>
            </p:extLst>
          </p:nvPr>
        </p:nvGraphicFramePr>
        <p:xfrm>
          <a:off x="1524000" y="168614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C486479F-C43A-3D0D-B117-5188B933EB8F}"/>
              </a:ext>
            </a:extLst>
          </p:cNvPr>
          <p:cNvSpPr txBox="1"/>
          <p:nvPr/>
        </p:nvSpPr>
        <p:spPr>
          <a:xfrm>
            <a:off x="1979712" y="5805264"/>
            <a:ext cx="5640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CH" sz="1200" dirty="0">
                <a:latin typeface="+mn-lt"/>
              </a:rPr>
              <a:t>Fonti: sito ufficiale Cammino di San Filippo Neri; Regione Lazio.</a:t>
            </a:r>
          </a:p>
          <a:p>
            <a:endParaRPr lang="it-CH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6F2A4B8-DA40-73A0-DD38-0C71BAB96A85}"/>
              </a:ext>
            </a:extLst>
          </p:cNvPr>
          <p:cNvSpPr txBox="1"/>
          <p:nvPr/>
        </p:nvSpPr>
        <p:spPr>
          <a:xfrm>
            <a:off x="2915816" y="1089127"/>
            <a:ext cx="4608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b="1" dirty="0">
                <a:latin typeface="+mn-lt"/>
              </a:rPr>
              <a:t>La rete territoriale del Cammino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43F6890-081C-BD0A-6E85-710C10B754A5}"/>
              </a:ext>
            </a:extLst>
          </p:cNvPr>
          <p:cNvSpPr txBox="1"/>
          <p:nvPr/>
        </p:nvSpPr>
        <p:spPr>
          <a:xfrm>
            <a:off x="4644008" y="0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800" b="1" dirty="0">
                <a:solidFill>
                  <a:schemeClr val="bg1"/>
                </a:solidFill>
                <a:latin typeface="+mj-lt"/>
              </a:rPr>
              <a:t>ANALISI</a:t>
            </a:r>
          </a:p>
        </p:txBody>
      </p:sp>
    </p:spTree>
    <p:extLst>
      <p:ext uri="{BB962C8B-B14F-4D97-AF65-F5344CB8AC3E}">
        <p14:creationId xmlns:p14="http://schemas.microsoft.com/office/powerpoint/2010/main" val="101244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B7B9D-219D-A330-6417-62EFD150E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0693A525-57F0-CC85-D4F8-681B3BA9148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51912" y="-459432"/>
            <a:ext cx="1979761" cy="1143000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br>
              <a:rPr lang="it-IT" sz="3600" dirty="0">
                <a:solidFill>
                  <a:srgbClr val="FFCC00"/>
                </a:solidFill>
                <a:latin typeface="Arial Black" pitchFamily="34" charset="0"/>
              </a:rPr>
            </a:br>
            <a:r>
              <a:rPr lang="it-IT" sz="2800" b="1" dirty="0">
                <a:solidFill>
                  <a:schemeClr val="bg1"/>
                </a:solidFill>
              </a:rPr>
              <a:t>ANALISI</a:t>
            </a:r>
            <a:br>
              <a:rPr lang="it-IT" sz="3200" dirty="0">
                <a:solidFill>
                  <a:srgbClr val="0000FF"/>
                </a:solidFill>
                <a:latin typeface="Arial Black" pitchFamily="34" charset="0"/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36866" name="CasellaDiTesto 2">
            <a:extLst>
              <a:ext uri="{FF2B5EF4-FFF2-40B4-BE49-F238E27FC236}">
                <a16:creationId xmlns:a16="http://schemas.microsoft.com/office/drawing/2014/main" id="{C46CDEF7-689C-96A1-C50E-EF6D4A2AD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2219995"/>
            <a:ext cx="76438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AutoNum type="arabicPeriod" startAt="5"/>
            </a:pPr>
            <a:endParaRPr lang="it-IT" b="1" dirty="0">
              <a:latin typeface="Arial" pitchFamily="34" charset="0"/>
            </a:endParaRPr>
          </a:p>
          <a:p>
            <a:pPr>
              <a:buFont typeface="Arial" pitchFamily="34" charset="0"/>
              <a:buAutoNum type="arabicPeriod"/>
            </a:pPr>
            <a:endParaRPr lang="it-IT" b="1" dirty="0">
              <a:latin typeface="Arial" pitchFamily="34" charset="0"/>
            </a:endParaRPr>
          </a:p>
          <a:p>
            <a:pPr>
              <a:buFont typeface="Arial" pitchFamily="34" charset="0"/>
              <a:buAutoNum type="arabicPeriod"/>
            </a:pPr>
            <a:endParaRPr lang="it-IT" b="1" dirty="0">
              <a:latin typeface="Arial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60F9225-DA0D-8140-E830-9E343018E585}"/>
              </a:ext>
            </a:extLst>
          </p:cNvPr>
          <p:cNvSpPr/>
          <p:nvPr/>
        </p:nvSpPr>
        <p:spPr>
          <a:xfrm>
            <a:off x="857250" y="1412776"/>
            <a:ext cx="7544741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800" dirty="0">
                <a:latin typeface="+mn-lt"/>
              </a:rPr>
              <a:t>Le tappe del cammino che prendiamo in considerazione sono :</a:t>
            </a:r>
          </a:p>
          <a:p>
            <a:endParaRPr lang="it-IT" sz="1800" dirty="0">
              <a:latin typeface="+mn-lt"/>
            </a:endParaRPr>
          </a:p>
          <a:p>
            <a:pPr marL="342900" indent="-342900">
              <a:buAutoNum type="arabicPeriod"/>
            </a:pPr>
            <a:r>
              <a:rPr lang="it-IT" sz="1800" b="1" dirty="0">
                <a:latin typeface="+mn-lt"/>
              </a:rPr>
              <a:t>Da Cassino a </a:t>
            </a:r>
            <a:r>
              <a:rPr lang="it-IT" sz="1800" b="1" dirty="0" err="1">
                <a:latin typeface="+mn-lt"/>
              </a:rPr>
              <a:t>S.Ambrogio</a:t>
            </a:r>
            <a:endParaRPr lang="it-IT" sz="1800" b="1" dirty="0">
              <a:latin typeface="+mn-lt"/>
            </a:endParaRPr>
          </a:p>
          <a:p>
            <a:pPr marL="342900" indent="-342900">
              <a:buAutoNum type="arabicPeriod"/>
            </a:pPr>
            <a:endParaRPr lang="it-IT" sz="1800" b="1" dirty="0">
              <a:latin typeface="+mn-lt"/>
            </a:endParaRPr>
          </a:p>
          <a:p>
            <a:pPr marL="342900" indent="-342900">
              <a:buAutoNum type="arabicPeriod"/>
            </a:pPr>
            <a:r>
              <a:rPr lang="it-IT" sz="1800" b="1" dirty="0">
                <a:latin typeface="+mn-lt"/>
              </a:rPr>
              <a:t>Da </a:t>
            </a:r>
            <a:r>
              <a:rPr lang="it-IT" sz="1800" b="1" dirty="0" err="1">
                <a:latin typeface="+mn-lt"/>
              </a:rPr>
              <a:t>S.Ambrogio</a:t>
            </a:r>
            <a:r>
              <a:rPr lang="it-IT" sz="1800" b="1" dirty="0">
                <a:latin typeface="+mn-lt"/>
              </a:rPr>
              <a:t> a </a:t>
            </a:r>
            <a:r>
              <a:rPr lang="it-IT" sz="1800" b="1" dirty="0" err="1">
                <a:latin typeface="+mn-lt"/>
              </a:rPr>
              <a:t>S.Andrea</a:t>
            </a:r>
            <a:r>
              <a:rPr lang="it-IT" sz="1800" b="1" dirty="0">
                <a:latin typeface="+mn-lt"/>
              </a:rPr>
              <a:t> </a:t>
            </a:r>
          </a:p>
          <a:p>
            <a:pPr marL="342900" indent="-342900">
              <a:buAutoNum type="arabicPeriod"/>
            </a:pPr>
            <a:endParaRPr lang="it-IT" sz="1800" b="1" dirty="0">
              <a:latin typeface="+mn-lt"/>
            </a:endParaRPr>
          </a:p>
          <a:p>
            <a:pPr marL="342900" indent="-342900">
              <a:buAutoNum type="arabicPeriod"/>
            </a:pPr>
            <a:r>
              <a:rPr lang="it-IT" sz="1800" b="1" dirty="0">
                <a:latin typeface="+mn-lt"/>
              </a:rPr>
              <a:t>Da  </a:t>
            </a:r>
            <a:r>
              <a:rPr lang="it-IT" sz="1800" b="1" dirty="0" err="1">
                <a:latin typeface="+mn-lt"/>
              </a:rPr>
              <a:t>S.Andrea</a:t>
            </a:r>
            <a:r>
              <a:rPr lang="it-IT" sz="1800" b="1" dirty="0">
                <a:latin typeface="+mn-lt"/>
              </a:rPr>
              <a:t> a Madonna del Piano (Ausonia)</a:t>
            </a:r>
          </a:p>
          <a:p>
            <a:pPr marL="342900" indent="-342900">
              <a:buAutoNum type="arabicPeriod"/>
            </a:pPr>
            <a:endParaRPr lang="it-IT" sz="1800" b="1" dirty="0">
              <a:latin typeface="+mn-lt"/>
            </a:endParaRPr>
          </a:p>
          <a:p>
            <a:pPr marL="342900" indent="-342900">
              <a:buAutoNum type="arabicPeriod"/>
            </a:pPr>
            <a:r>
              <a:rPr lang="it-IT" sz="1800" b="1" dirty="0">
                <a:latin typeface="+mn-lt"/>
              </a:rPr>
              <a:t>Da Madonna del Piano ad Esperia</a:t>
            </a:r>
          </a:p>
          <a:p>
            <a:pPr marL="342900" indent="-342900">
              <a:buAutoNum type="arabicPeriod"/>
            </a:pPr>
            <a:endParaRPr lang="it-IT" sz="1800" b="1" dirty="0">
              <a:latin typeface="+mn-lt"/>
            </a:endParaRPr>
          </a:p>
          <a:p>
            <a:pPr marL="342900" indent="-342900">
              <a:buAutoNum type="arabicPeriod"/>
            </a:pPr>
            <a:r>
              <a:rPr lang="it-IT" sz="1800" b="1" dirty="0">
                <a:latin typeface="+mn-lt"/>
              </a:rPr>
              <a:t>Da Esperia a Filetto (Bivio Campone)</a:t>
            </a:r>
          </a:p>
          <a:p>
            <a:pPr marL="342900" indent="-342900">
              <a:buAutoNum type="arabicPeriod"/>
            </a:pPr>
            <a:endParaRPr lang="it-IT" sz="1800" b="1" dirty="0">
              <a:latin typeface="+mn-lt"/>
            </a:endParaRPr>
          </a:p>
          <a:p>
            <a:pPr marL="342900" indent="-342900">
              <a:buAutoNum type="arabicPeriod"/>
            </a:pPr>
            <a:r>
              <a:rPr lang="it-IT" sz="1800" b="1" dirty="0">
                <a:latin typeface="+mn-lt"/>
              </a:rPr>
              <a:t>Da Filetto a Madonna della Civita (Itri)</a:t>
            </a:r>
          </a:p>
          <a:p>
            <a:pPr marL="342900" indent="-342900">
              <a:buAutoNum type="arabicPeriod"/>
            </a:pPr>
            <a:endParaRPr lang="it-IT" sz="1800" b="1" dirty="0">
              <a:latin typeface="+mn-lt"/>
            </a:endParaRPr>
          </a:p>
          <a:p>
            <a:pPr lvl="0"/>
            <a:endParaRPr lang="it-IT" b="1" dirty="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93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C76A0-6F50-5E95-AE60-16107D6B4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>
            <a:extLst>
              <a:ext uri="{FF2B5EF4-FFF2-40B4-BE49-F238E27FC236}">
                <a16:creationId xmlns:a16="http://schemas.microsoft.com/office/drawing/2014/main" id="{CAD545C3-864F-9190-E69A-9DB3E613CE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88024" y="116632"/>
            <a:ext cx="7024744" cy="457120"/>
          </a:xfrm>
        </p:spPr>
        <p:txBody>
          <a:bodyPr lIns="92075" tIns="46038" rIns="92075" bIns="46038">
            <a:noAutofit/>
          </a:bodyPr>
          <a:lstStyle/>
          <a:p>
            <a:pPr algn="l" eaLnBrk="1" hangingPunct="1"/>
            <a:r>
              <a:rPr lang="it-IT" sz="2400" b="1" dirty="0">
                <a:solidFill>
                  <a:schemeClr val="bg1"/>
                </a:solidFill>
                <a:latin typeface="+mn-lt"/>
              </a:rPr>
              <a:t>BENCHMARKING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B3D480E-3883-CEF5-6352-2046E79D4B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59052" y="843597"/>
            <a:ext cx="3340320" cy="4896544"/>
          </a:xfrm>
        </p:spPr>
        <p:txBody>
          <a:bodyPr>
            <a:normAutofit lnSpcReduction="10000"/>
          </a:bodyPr>
          <a:lstStyle/>
          <a:p>
            <a:pPr marL="68580" indent="0" algn="ctr">
              <a:buNone/>
            </a:pPr>
            <a:r>
              <a:rPr lang="it-CH" sz="2000" dirty="0"/>
              <a:t>Cammino di Santiago</a:t>
            </a:r>
          </a:p>
          <a:p>
            <a:pPr marL="68580" indent="0">
              <a:buNone/>
            </a:pPr>
            <a:r>
              <a:rPr lang="it-CH" sz="1800" b="1" dirty="0"/>
              <a:t>L'esperienza del camminatore</a:t>
            </a:r>
          </a:p>
          <a:p>
            <a:pPr marL="68580" indent="0">
              <a:buNone/>
            </a:pPr>
            <a:endParaRPr lang="it-CH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it-CH" sz="1600" dirty="0"/>
              <a:t>Fatica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CH" sz="1600" dirty="0"/>
              <a:t>Incontro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CH" sz="1600" dirty="0"/>
              <a:t>Condivisione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CH" sz="1600" dirty="0"/>
              <a:t>Accoglienza</a:t>
            </a:r>
          </a:p>
          <a:p>
            <a:pPr>
              <a:buFont typeface="Arial" panose="020B0604020202020204" pitchFamily="34" charset="0"/>
              <a:buChar char="•"/>
            </a:pPr>
            <a:endParaRPr lang="it-CH" sz="1600" dirty="0"/>
          </a:p>
          <a:p>
            <a:pPr>
              <a:buFont typeface="Arial" panose="020B0604020202020204" pitchFamily="34" charset="0"/>
              <a:buChar char="•"/>
            </a:pPr>
            <a:endParaRPr lang="it-CH" sz="1600" dirty="0"/>
          </a:p>
          <a:p>
            <a:pPr>
              <a:buFont typeface="Arial" panose="020B0604020202020204" pitchFamily="34" charset="0"/>
              <a:buChar char="•"/>
            </a:pPr>
            <a:endParaRPr lang="it-CH" sz="1600" dirty="0"/>
          </a:p>
          <a:p>
            <a:pPr>
              <a:buFont typeface="Arial" panose="020B0604020202020204" pitchFamily="34" charset="0"/>
              <a:buChar char="•"/>
            </a:pPr>
            <a:endParaRPr lang="it-CH" sz="1600" dirty="0"/>
          </a:p>
          <a:p>
            <a:pPr>
              <a:buFont typeface="Arial" panose="020B0604020202020204" pitchFamily="34" charset="0"/>
              <a:buChar char="•"/>
            </a:pPr>
            <a:endParaRPr lang="it-CH" sz="1600" dirty="0"/>
          </a:p>
          <a:p>
            <a:pPr>
              <a:buFont typeface="Arial" panose="020B0604020202020204" pitchFamily="34" charset="0"/>
              <a:buChar char="•"/>
            </a:pPr>
            <a:endParaRPr lang="it-CH" sz="1600" dirty="0"/>
          </a:p>
          <a:p>
            <a:pPr marL="68580" indent="0" algn="ctr">
              <a:buNone/>
            </a:pPr>
            <a:endParaRPr lang="it-CH" sz="1600" b="1" i="1" dirty="0"/>
          </a:p>
          <a:p>
            <a:pPr marL="68580" indent="0" algn="ctr">
              <a:buNone/>
            </a:pPr>
            <a:r>
              <a:rPr lang="it-CH" sz="1600" b="1" i="1" dirty="0"/>
              <a:t>Il Cammino come esperienza vissuta dalla persona</a:t>
            </a:r>
          </a:p>
          <a:p>
            <a:pPr marL="68580" indent="0" algn="just">
              <a:buNone/>
            </a:pPr>
            <a:endParaRPr lang="it-CH" sz="2000" dirty="0"/>
          </a:p>
          <a:p>
            <a:pPr marL="68580" indent="0" algn="ctr">
              <a:buNone/>
            </a:pPr>
            <a:endParaRPr lang="it-CH" sz="2000" dirty="0"/>
          </a:p>
          <a:p>
            <a:pPr marL="68580" indent="0" algn="ctr">
              <a:buNone/>
            </a:pPr>
            <a:endParaRPr lang="it-CH" sz="2000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E21AC2E-3E68-A22A-44C5-91B2831F5C4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00565" y="843597"/>
            <a:ext cx="3340320" cy="5468356"/>
          </a:xfrm>
        </p:spPr>
        <p:txBody>
          <a:bodyPr>
            <a:normAutofit lnSpcReduction="10000"/>
          </a:bodyPr>
          <a:lstStyle/>
          <a:p>
            <a:pPr marL="68580" indent="0" algn="ctr">
              <a:buNone/>
            </a:pPr>
            <a:r>
              <a:rPr lang="it-CH" sz="2000" dirty="0"/>
              <a:t>Cammino di San Benedetto</a:t>
            </a:r>
          </a:p>
          <a:p>
            <a:pPr marL="68580" indent="0">
              <a:buNone/>
            </a:pPr>
            <a:r>
              <a:rPr lang="it-CH" sz="1800" b="1" dirty="0"/>
              <a:t>Buone pratiche di ergonomia fisica</a:t>
            </a:r>
          </a:p>
          <a:p>
            <a:pPr marL="68580" indent="0">
              <a:buNone/>
            </a:pPr>
            <a:endParaRPr lang="it-CH" sz="1800" dirty="0"/>
          </a:p>
          <a:p>
            <a:pPr marL="68580" indent="0">
              <a:buNone/>
            </a:pPr>
            <a:r>
              <a:rPr lang="it-CH" sz="1800" b="1" dirty="0"/>
              <a:t>Sicurezza</a:t>
            </a:r>
            <a:endParaRPr lang="it-CH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it-CH" sz="1600" dirty="0"/>
              <a:t>Protezione dei tratti esposti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CH" sz="1600" dirty="0"/>
              <a:t>Messa in sicurezza del percorso</a:t>
            </a:r>
          </a:p>
          <a:p>
            <a:pPr>
              <a:buFont typeface="Arial" panose="020B0604020202020204" pitchFamily="34" charset="0"/>
              <a:buChar char="•"/>
            </a:pPr>
            <a:endParaRPr lang="it-CH" sz="1600" dirty="0"/>
          </a:p>
          <a:p>
            <a:pPr>
              <a:buFont typeface="Arial" panose="020B0604020202020204" pitchFamily="34" charset="0"/>
              <a:buChar char="•"/>
            </a:pPr>
            <a:endParaRPr lang="it-CH" sz="1600" dirty="0"/>
          </a:p>
          <a:p>
            <a:pPr>
              <a:buFont typeface="Arial" panose="020B0604020202020204" pitchFamily="34" charset="0"/>
              <a:buChar char="•"/>
            </a:pPr>
            <a:endParaRPr lang="it-CH" sz="1600" dirty="0"/>
          </a:p>
          <a:p>
            <a:pPr marL="68580" indent="0">
              <a:buNone/>
            </a:pPr>
            <a:endParaRPr lang="it-CH" sz="1600" dirty="0"/>
          </a:p>
          <a:p>
            <a:pPr marL="68580" indent="0">
              <a:buNone/>
            </a:pPr>
            <a:endParaRPr lang="it-CH" sz="1600" dirty="0"/>
          </a:p>
          <a:p>
            <a:pPr marL="68580" indent="0">
              <a:buNone/>
            </a:pPr>
            <a:endParaRPr lang="it-CH" sz="2000" dirty="0"/>
          </a:p>
          <a:p>
            <a:pPr marL="68580" indent="0">
              <a:buNone/>
            </a:pPr>
            <a:r>
              <a:rPr lang="it-CH" sz="1800" b="1" dirty="0"/>
              <a:t>Informazione</a:t>
            </a:r>
            <a:endParaRPr lang="it-CH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it-CH" sz="1600" dirty="0"/>
              <a:t>Segnaletica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CH" sz="1600" dirty="0"/>
              <a:t>Indicazioni sul percorso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CH" sz="1600" dirty="0"/>
              <a:t>Comunicazione turistica</a:t>
            </a:r>
          </a:p>
          <a:p>
            <a:pPr marL="68580" indent="0">
              <a:buNone/>
            </a:pPr>
            <a:endParaRPr lang="it-CH" sz="20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843B73D-B394-4143-7871-96890325AB5F}"/>
              </a:ext>
            </a:extLst>
          </p:cNvPr>
          <p:cNvSpPr txBox="1"/>
          <p:nvPr/>
        </p:nvSpPr>
        <p:spPr>
          <a:xfrm>
            <a:off x="563237" y="404853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>
                <a:latin typeface="+mn-lt"/>
              </a:rPr>
              <a:t>Confronto con altri Cammini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44C10F5-10E1-5074-C5D5-0E64654878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951" y="3429000"/>
            <a:ext cx="1971204" cy="1478403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CBF6D33-A638-35DA-1CEF-DFC6BDA3CD97}"/>
              </a:ext>
            </a:extLst>
          </p:cNvPr>
          <p:cNvSpPr txBox="1"/>
          <p:nvPr/>
        </p:nvSpPr>
        <p:spPr>
          <a:xfrm>
            <a:off x="539552" y="6187164"/>
            <a:ext cx="8064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dirty="0">
                <a:solidFill>
                  <a:srgbClr val="C00000"/>
                </a:solidFill>
                <a:latin typeface="+mn-lt"/>
              </a:rPr>
              <a:t>Individuazione di elementi utili al miglioramento del Cammino di San Filippo Neri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C2B1748-37F1-9F8A-0C3D-C6972C3CA8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975" y="3398293"/>
            <a:ext cx="2624336" cy="164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74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744248" y="-19048"/>
            <a:ext cx="3611768" cy="554531"/>
          </a:xfrm>
        </p:spPr>
        <p:txBody>
          <a:bodyPr lIns="92075" tIns="46038" rIns="92075" bIns="46038"/>
          <a:lstStyle/>
          <a:p>
            <a:pPr algn="l" eaLnBrk="1" hangingPunct="1"/>
            <a:r>
              <a:rPr lang="it-IT" sz="2400" b="1" dirty="0">
                <a:solidFill>
                  <a:schemeClr val="bg1"/>
                </a:solidFill>
              </a:rPr>
              <a:t>BENCHMARKING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4770104" y="6442501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Fonte: </a:t>
            </a:r>
            <a:r>
              <a:rPr lang="it-IT" dirty="0">
                <a:hlinkClick r:id="rId3"/>
              </a:rPr>
              <a:t>www.associazioneterradeicammini.it</a:t>
            </a:r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024" y="1272886"/>
            <a:ext cx="3484501" cy="198733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3675926"/>
            <a:ext cx="3916664" cy="19148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4600" y="3742118"/>
            <a:ext cx="3027472" cy="185089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CC2E995-0149-3986-6951-5B091377235E}"/>
              </a:ext>
            </a:extLst>
          </p:cNvPr>
          <p:cNvSpPr txBox="1"/>
          <p:nvPr/>
        </p:nvSpPr>
        <p:spPr>
          <a:xfrm>
            <a:off x="683568" y="805088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800" b="1" dirty="0">
                <a:latin typeface="+mj-lt"/>
              </a:rPr>
              <a:t>Un esempio di ergonomia fisica: la sicurezza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E065A5D-E82A-A7C0-A2CD-C97AE1EAD3AC}"/>
              </a:ext>
            </a:extLst>
          </p:cNvPr>
          <p:cNvSpPr txBox="1"/>
          <p:nvPr/>
        </p:nvSpPr>
        <p:spPr>
          <a:xfrm>
            <a:off x="3058264" y="3290526"/>
            <a:ext cx="374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dirty="0">
                <a:latin typeface="+mn-lt"/>
              </a:rPr>
              <a:t>Tratto esposto – Rischio di caduta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EB447C4-AE9E-729A-9FAA-D104A1CB882C}"/>
              </a:ext>
            </a:extLst>
          </p:cNvPr>
          <p:cNvSpPr txBox="1"/>
          <p:nvPr/>
        </p:nvSpPr>
        <p:spPr>
          <a:xfrm>
            <a:off x="1115616" y="6117691"/>
            <a:ext cx="691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CH" b="1" dirty="0">
                <a:latin typeface="+mn-lt"/>
              </a:rPr>
              <a:t>Cammino di San Benedetto </a:t>
            </a:r>
            <a:r>
              <a:rPr lang="it-CH" dirty="0">
                <a:latin typeface="+mn-lt"/>
              </a:rPr>
              <a:t>– intervento di messa in sicurezza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DD573B9-6C97-A8A7-C874-B8D3AEE8153E}"/>
              </a:ext>
            </a:extLst>
          </p:cNvPr>
          <p:cNvSpPr txBox="1"/>
          <p:nvPr/>
        </p:nvSpPr>
        <p:spPr>
          <a:xfrm>
            <a:off x="2339752" y="5575453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dirty="0">
                <a:latin typeface="+mn-lt"/>
              </a:rPr>
              <a:t>Protezione del percorso</a:t>
            </a:r>
          </a:p>
        </p:txBody>
      </p:sp>
    </p:spTree>
    <p:extLst>
      <p:ext uri="{BB962C8B-B14F-4D97-AF65-F5344CB8AC3E}">
        <p14:creationId xmlns:p14="http://schemas.microsoft.com/office/powerpoint/2010/main" val="3602669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6506" y="-278011"/>
            <a:ext cx="3168352" cy="854075"/>
          </a:xfrm>
        </p:spPr>
        <p:txBody>
          <a:bodyPr lIns="92075" tIns="46038" rIns="92075" bIns="46038"/>
          <a:lstStyle/>
          <a:p>
            <a:pPr eaLnBrk="1" hangingPunct="1"/>
            <a:r>
              <a:rPr lang="it-IT" sz="2400" dirty="0">
                <a:solidFill>
                  <a:schemeClr val="bg1"/>
                </a:solidFill>
                <a:latin typeface="Arial Black" pitchFamily="34" charset="0"/>
              </a:rPr>
              <a:t>PROGETTAZIONE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71599" y="1412776"/>
            <a:ext cx="7389813" cy="1800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it-IT" sz="2400" b="1" dirty="0"/>
              <a:t>Abbigliamento adatto: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it-IT" b="1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it-IT" sz="2000" b="1" dirty="0"/>
              <a:t>al fine di migliorare le informazioni utili a coloro che percorrono il cammino, si propone di implementare il testo del sito con foto specifiche di prodotti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it-IT" sz="2400" b="1" dirty="0"/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endParaRPr lang="it-IT" b="1" dirty="0"/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endParaRPr lang="it-IT" sz="2400" b="1" dirty="0"/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endParaRPr lang="it-IT" b="1" dirty="0"/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endParaRPr lang="it-IT" sz="2400" b="1" dirty="0"/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endParaRPr lang="it-IT" sz="2400" b="1" dirty="0"/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endParaRPr lang="it-IT" sz="2000" b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3645024"/>
            <a:ext cx="1734068" cy="263691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3645024"/>
            <a:ext cx="2636912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70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01992" y="-257846"/>
            <a:ext cx="3271894" cy="854075"/>
          </a:xfrm>
        </p:spPr>
        <p:txBody>
          <a:bodyPr lIns="92075" tIns="46038" rIns="92075" bIns="46038"/>
          <a:lstStyle/>
          <a:p>
            <a:pPr eaLnBrk="1" hangingPunct="1"/>
            <a:r>
              <a:rPr lang="it-IT" sz="2400" dirty="0">
                <a:solidFill>
                  <a:schemeClr val="bg1"/>
                </a:solidFill>
                <a:latin typeface="Arial Black" pitchFamily="34" charset="0"/>
              </a:rPr>
              <a:t>PROGETTAZIONE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1374" y="980728"/>
            <a:ext cx="7389813" cy="3733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it-IT" b="1" dirty="0"/>
              <a:t>Protezioni di sicurezza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it-IT" sz="2000" b="1" dirty="0"/>
              <a:t>in particolare per la tappa 5-6 che sono indicate impegnative e percorrono tratti di montagna è necessario prevedere delle protezioni di sicurezza nei punti più critici.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it-IT" sz="2000" b="1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it-IT" sz="2000" b="1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it-IT" sz="2000" b="1" dirty="0"/>
              <a:t>Esempi di protezioni che rispettano anche la conformazione dell’ ambiente :</a:t>
            </a:r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endParaRPr lang="it-IT" sz="2400" b="1" dirty="0"/>
          </a:p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endParaRPr lang="it-IT" sz="20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565063"/>
            <a:ext cx="3851920" cy="269670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90" y="3573016"/>
            <a:ext cx="3415910" cy="268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86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9005" y="-243408"/>
            <a:ext cx="3240360" cy="854075"/>
          </a:xfrm>
        </p:spPr>
        <p:txBody>
          <a:bodyPr lIns="92075" tIns="46038" rIns="92075" bIns="46038"/>
          <a:lstStyle/>
          <a:p>
            <a:pPr eaLnBrk="1" hangingPunct="1"/>
            <a:r>
              <a:rPr lang="it-IT" sz="2400" dirty="0">
                <a:solidFill>
                  <a:schemeClr val="bg1"/>
                </a:solidFill>
                <a:latin typeface="Arial Black" pitchFamily="34" charset="0"/>
              </a:rPr>
              <a:t>PROGETTAZIONE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3568" y="617953"/>
            <a:ext cx="7632848" cy="37338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it-IT" sz="2000" b="1" dirty="0"/>
              <a:t>Indicazione dei tratti impegnativi: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it-IT" sz="2000" b="1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it-IT" sz="1800" b="1" dirty="0"/>
              <a:t>si suggerisce di posizionare in particolare nella tappa 5-6, lungo il percorso l’ indicazione della difficoltà del tratto.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it-IT" sz="1800" b="1" dirty="0"/>
              <a:t>Si possono, a questo proposito, usare i simboli attualmente in uso sui sentieri tracciati da CAI.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2276872"/>
            <a:ext cx="7200800" cy="414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43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93A49-380F-6597-0B14-F97726A4B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8DB9737B-3B02-FB8A-25A5-3772F07BAF2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89005" y="-243408"/>
            <a:ext cx="3240360" cy="854075"/>
          </a:xfrm>
        </p:spPr>
        <p:txBody>
          <a:bodyPr lIns="92075" tIns="46038" rIns="92075" bIns="46038"/>
          <a:lstStyle/>
          <a:p>
            <a:pPr eaLnBrk="1" hangingPunct="1"/>
            <a:r>
              <a:rPr lang="it-IT" sz="2400" dirty="0">
                <a:solidFill>
                  <a:schemeClr val="bg1"/>
                </a:solidFill>
                <a:latin typeface="Arial Black" pitchFamily="34" charset="0"/>
              </a:rPr>
              <a:t>PROGETTAZIONE</a:t>
            </a:r>
          </a:p>
        </p:txBody>
      </p:sp>
      <p:sp>
        <p:nvSpPr>
          <p:cNvPr id="40962" name="Rectangle 3">
            <a:extLst>
              <a:ext uri="{FF2B5EF4-FFF2-40B4-BE49-F238E27FC236}">
                <a16:creationId xmlns:a16="http://schemas.microsoft.com/office/drawing/2014/main" id="{D761C4B9-699C-A714-3E66-209F6AF3671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92715" y="827331"/>
            <a:ext cx="7389813" cy="369421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it-IT" sz="1800" b="1" dirty="0"/>
              <a:t>Implementazione della cartellonistica turistica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it-IT" sz="1800" b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B884199-6DAE-194C-71DF-46C232D1A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14" y="1916832"/>
            <a:ext cx="7908232" cy="4439521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3FE78CC-123C-7A56-A7C1-C70F5C2AFABC}"/>
              </a:ext>
            </a:extLst>
          </p:cNvPr>
          <p:cNvSpPr txBox="1"/>
          <p:nvPr/>
        </p:nvSpPr>
        <p:spPr>
          <a:xfrm>
            <a:off x="666957" y="1413416"/>
            <a:ext cx="78677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dirty="0"/>
              <a:t>Utilizzando il sito web https://www.camminodeisanti.it/it/?p=cammino-di-sfilippo-neri</a:t>
            </a:r>
          </a:p>
        </p:txBody>
      </p:sp>
    </p:spTree>
    <p:extLst>
      <p:ext uri="{BB962C8B-B14F-4D97-AF65-F5344CB8AC3E}">
        <p14:creationId xmlns:p14="http://schemas.microsoft.com/office/powerpoint/2010/main" val="4254834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716016" y="-571500"/>
            <a:ext cx="4608512" cy="1143000"/>
          </a:xfrm>
        </p:spPr>
        <p:txBody>
          <a:bodyPr lIns="92075" tIns="46038" rIns="92075" bIns="46038">
            <a:normAutofit/>
          </a:bodyPr>
          <a:lstStyle/>
          <a:p>
            <a:pPr algn="l" eaLnBrk="1" hangingPunct="1"/>
            <a:r>
              <a:rPr lang="it-IT" sz="1400" dirty="0">
                <a:solidFill>
                  <a:schemeClr val="bg1"/>
                </a:solidFill>
                <a:latin typeface="Arial Black" pitchFamily="34" charset="0"/>
              </a:rPr>
              <a:t>APPRENDIMENTO INDIVIDUALE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73894" y="1196752"/>
            <a:ext cx="8002562" cy="46805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sz="2100" b="1" dirty="0"/>
              <a:t>1.Consapevolezza delle competenze acquisite</a:t>
            </a:r>
          </a:p>
          <a:p>
            <a:pPr marL="0" indent="0">
              <a:buNone/>
            </a:pPr>
            <a:endParaRPr lang="it-IT" sz="2100" b="1" dirty="0"/>
          </a:p>
          <a:p>
            <a:pPr marL="0" indent="0">
              <a:buNone/>
            </a:pPr>
            <a:r>
              <a:rPr lang="it-IT" sz="2100" b="1" dirty="0"/>
              <a:t>2.Riflessione sui punti di forza e di debolezza</a:t>
            </a:r>
          </a:p>
          <a:p>
            <a:pPr marL="0" indent="0">
              <a:buNone/>
            </a:pPr>
            <a:endParaRPr lang="it-IT" sz="2100" b="1" dirty="0"/>
          </a:p>
          <a:p>
            <a:pPr marL="0" indent="0">
              <a:buNone/>
            </a:pPr>
            <a:r>
              <a:rPr lang="it-IT" sz="2100" b="1" dirty="0"/>
              <a:t>3.Individuazione dei bisogni formativi futuri</a:t>
            </a:r>
          </a:p>
          <a:p>
            <a:pPr marL="0" indent="0">
              <a:buNone/>
            </a:pPr>
            <a:endParaRPr lang="it-IT" sz="2100" b="1" dirty="0"/>
          </a:p>
          <a:p>
            <a:pPr marL="0" indent="0">
              <a:buNone/>
            </a:pPr>
            <a:r>
              <a:rPr lang="it-IT" sz="2100" b="1" dirty="0"/>
              <a:t>4.Autovalutazione del proprio metodo di apprendimento</a:t>
            </a:r>
          </a:p>
          <a:p>
            <a:pPr marL="0" indent="0">
              <a:buNone/>
            </a:pPr>
            <a:endParaRPr lang="it-IT" sz="2100" b="1" dirty="0"/>
          </a:p>
          <a:p>
            <a:pPr marL="0" indent="0">
              <a:buNone/>
            </a:pPr>
            <a:r>
              <a:rPr lang="it-IT" sz="2100" b="1" dirty="0"/>
              <a:t>5.Capacità di adattamento e miglioramento continuo</a:t>
            </a:r>
          </a:p>
          <a:p>
            <a:pPr marL="0" indent="0">
              <a:buNone/>
            </a:pPr>
            <a:endParaRPr lang="it-IT" sz="2100" b="1" dirty="0"/>
          </a:p>
          <a:p>
            <a:pPr marL="0" indent="0">
              <a:buNone/>
            </a:pPr>
            <a:r>
              <a:rPr lang="it-IT" sz="2100" b="1" dirty="0">
                <a:solidFill>
                  <a:schemeClr val="tx1"/>
                </a:solidFill>
              </a:rPr>
              <a:t>6. Conoscenza di cosa è un Cammino e come si può migliorare</a:t>
            </a:r>
          </a:p>
          <a:p>
            <a:pPr marL="0" indent="0">
              <a:buNone/>
            </a:pPr>
            <a:endParaRPr lang="it-IT" sz="21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100" b="1" dirty="0">
                <a:solidFill>
                  <a:schemeClr val="tx1"/>
                </a:solidFill>
              </a:rPr>
              <a:t>7. Conoscenza di un Cammino che passa proprio </a:t>
            </a:r>
          </a:p>
          <a:p>
            <a:pPr marL="0" indent="0">
              <a:buNone/>
            </a:pPr>
            <a:r>
              <a:rPr lang="it-IT" sz="2100" b="1" dirty="0">
                <a:solidFill>
                  <a:schemeClr val="tx1"/>
                </a:solidFill>
              </a:rPr>
              <a:t>sul nostro territorio e che non conoscevamo </a:t>
            </a:r>
          </a:p>
          <a:p>
            <a:pPr marL="0" indent="0">
              <a:buNone/>
            </a:pPr>
            <a:endParaRPr lang="it-IT" sz="21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100" b="1" dirty="0">
                <a:solidFill>
                  <a:schemeClr val="tx1"/>
                </a:solidFill>
              </a:rPr>
              <a:t>8. Consapevolezza che ciascuno di noi può suggerire dei </a:t>
            </a:r>
          </a:p>
          <a:p>
            <a:pPr marL="0" indent="0">
              <a:buNone/>
            </a:pPr>
            <a:r>
              <a:rPr lang="it-IT" sz="2100" b="1" dirty="0">
                <a:solidFill>
                  <a:schemeClr val="tx1"/>
                </a:solidFill>
              </a:rPr>
              <a:t>miglioramenti da realizzare</a:t>
            </a:r>
          </a:p>
          <a:p>
            <a:pPr marL="0" indent="0">
              <a:buNone/>
            </a:pPr>
            <a:br>
              <a:rPr lang="it-IT" sz="1800" b="1" dirty="0"/>
            </a:br>
            <a:endParaRPr lang="it-IT" sz="1800" b="1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81166" y="-571500"/>
            <a:ext cx="4104456" cy="1143000"/>
          </a:xfrm>
        </p:spPr>
        <p:txBody>
          <a:bodyPr lIns="92075" tIns="46038" rIns="92075" bIns="46038">
            <a:normAutofit/>
          </a:bodyPr>
          <a:lstStyle/>
          <a:p>
            <a:pPr algn="l" eaLnBrk="1" hangingPunct="1"/>
            <a:r>
              <a:rPr lang="it-IT" sz="1600" dirty="0">
                <a:solidFill>
                  <a:schemeClr val="bg1"/>
                </a:solidFill>
                <a:latin typeface="Arial Black" pitchFamily="34" charset="0"/>
              </a:rPr>
              <a:t>APPRENDIMENTO di GRUPPO 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3060" y="1196752"/>
            <a:ext cx="7921388" cy="45365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sz="2600" b="1" dirty="0"/>
              <a:t>1.Valutazione del funzionamento del gruppo</a:t>
            </a:r>
          </a:p>
          <a:p>
            <a:pPr marL="0" indent="0">
              <a:buNone/>
            </a:pPr>
            <a:endParaRPr lang="it-IT" sz="2600" b="1" dirty="0"/>
          </a:p>
          <a:p>
            <a:pPr marL="0" indent="0">
              <a:buNone/>
            </a:pPr>
            <a:r>
              <a:rPr lang="it-IT" sz="2600" b="1" dirty="0"/>
              <a:t>2.Qualità della comunicazione e collaborazione</a:t>
            </a:r>
          </a:p>
          <a:p>
            <a:pPr marL="0" indent="0">
              <a:buNone/>
            </a:pPr>
            <a:endParaRPr lang="it-IT" sz="2600" b="1" dirty="0"/>
          </a:p>
          <a:p>
            <a:pPr marL="0" indent="0">
              <a:buNone/>
            </a:pPr>
            <a:r>
              <a:rPr lang="it-IT" sz="2600" b="1" dirty="0"/>
              <a:t>3.Capacità di gestione dei ruoli e dei conflitti</a:t>
            </a:r>
          </a:p>
          <a:p>
            <a:pPr marL="0" indent="0">
              <a:buNone/>
            </a:pPr>
            <a:endParaRPr lang="it-IT" sz="2600" b="1" dirty="0"/>
          </a:p>
          <a:p>
            <a:pPr marL="0" indent="0">
              <a:buNone/>
            </a:pPr>
            <a:r>
              <a:rPr lang="it-IT" sz="2600" b="1" dirty="0"/>
              <a:t>4.Risultati raggiunti come team</a:t>
            </a:r>
          </a:p>
          <a:p>
            <a:pPr marL="0" indent="0">
              <a:buNone/>
            </a:pPr>
            <a:endParaRPr lang="it-IT" sz="2600" b="1" dirty="0"/>
          </a:p>
          <a:p>
            <a:pPr marL="0" indent="0">
              <a:buNone/>
            </a:pPr>
            <a:r>
              <a:rPr lang="it-IT" sz="2600" b="1" dirty="0"/>
              <a:t>5.</a:t>
            </a:r>
            <a:r>
              <a:rPr lang="it-IT" sz="2600" b="1" dirty="0">
                <a:solidFill>
                  <a:schemeClr val="tx1"/>
                </a:solidFill>
              </a:rPr>
              <a:t>Apprendimento generato nel contesto esterno</a:t>
            </a:r>
          </a:p>
          <a:p>
            <a:pPr marL="0" indent="0">
              <a:buNone/>
            </a:pPr>
            <a:endParaRPr lang="it-IT" sz="2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600" b="1" dirty="0">
                <a:solidFill>
                  <a:schemeClr val="tx1"/>
                </a:solidFill>
              </a:rPr>
              <a:t>6. Consapevolezza che come gruppo possiamo contribuire </a:t>
            </a:r>
          </a:p>
          <a:p>
            <a:pPr marL="0" indent="0">
              <a:buNone/>
            </a:pPr>
            <a:r>
              <a:rPr lang="it-IT" sz="2600" b="1">
                <a:solidFill>
                  <a:schemeClr val="tx1"/>
                </a:solidFill>
              </a:rPr>
              <a:t>allo </a:t>
            </a:r>
            <a:r>
              <a:rPr lang="it-IT" sz="2600" b="1" dirty="0">
                <a:solidFill>
                  <a:schemeClr val="tx1"/>
                </a:solidFill>
              </a:rPr>
              <a:t>sviluppo turistico del nostro territorio</a:t>
            </a:r>
          </a:p>
          <a:p>
            <a:pPr marL="0" indent="0">
              <a:buNone/>
            </a:pPr>
            <a:endParaRPr lang="it-IT" sz="2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600" b="1" dirty="0">
                <a:solidFill>
                  <a:schemeClr val="tx1"/>
                </a:solidFill>
              </a:rPr>
              <a:t>7. Il coraggio di andare ad esporre le nostre proposte in un Convegno così importante come quello del 22 di ottobre</a:t>
            </a:r>
            <a:br>
              <a:rPr lang="it-IT" sz="1100" b="1" dirty="0"/>
            </a:br>
            <a:endParaRPr lang="it-IT" sz="1100" b="1" dirty="0"/>
          </a:p>
        </p:txBody>
      </p:sp>
    </p:spTree>
    <p:extLst>
      <p:ext uri="{BB962C8B-B14F-4D97-AF65-F5344CB8AC3E}">
        <p14:creationId xmlns:p14="http://schemas.microsoft.com/office/powerpoint/2010/main" val="4254732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4DF97-AA99-5B73-B856-6247D8B2B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CDA9F7F-A72F-52ED-A16C-85D303330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608600"/>
            <a:ext cx="7416824" cy="2852624"/>
          </a:xfrm>
          <a:prstGeom prst="rect">
            <a:avLst/>
          </a:prstGeom>
        </p:spPr>
      </p:pic>
      <p:pic>
        <p:nvPicPr>
          <p:cNvPr id="6" name="Picture 2" descr="I.I.S. &quot;San Benedetto&quot;">
            <a:extLst>
              <a:ext uri="{FF2B5EF4-FFF2-40B4-BE49-F238E27FC236}">
                <a16:creationId xmlns:a16="http://schemas.microsoft.com/office/drawing/2014/main" id="{44060853-DBBC-C782-1123-46A68EC84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240" t="34880" r="17240" b="35944"/>
          <a:stretch>
            <a:fillRect/>
          </a:stretch>
        </p:blipFill>
        <p:spPr bwMode="auto">
          <a:xfrm>
            <a:off x="1979712" y="728269"/>
            <a:ext cx="2160240" cy="96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 descr="Immagine che contiene testo, Carattere, logo, design&#10;&#10;Il contenuto generato dall'IA potrebbe non essere corretto.">
            <a:extLst>
              <a:ext uri="{FF2B5EF4-FFF2-40B4-BE49-F238E27FC236}">
                <a16:creationId xmlns:a16="http://schemas.microsoft.com/office/drawing/2014/main" id="{8430053F-08CB-7FC8-F7CA-E1FD5E1AEC2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96776"/>
            <a:ext cx="1152128" cy="135441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8975285-AE91-9066-F60B-BE0CE70273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766183"/>
            <a:ext cx="4752528" cy="221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03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True"/>
  <p:tag name="HOTSPOTTYPE" val="DefinedInNavigator"/>
  <p:tag name="BRANCHTO" val="262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onalizza struttura">
  <a:themeElements>
    <a:clrScheme name="Personalizza struttur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sonalizza struttur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ersonalizza struttu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17101</TotalTime>
  <Words>1341</Words>
  <Application>Microsoft Office PowerPoint</Application>
  <PresentationFormat>Presentazione su schermo (4:3)</PresentationFormat>
  <Paragraphs>256</Paragraphs>
  <Slides>24</Slides>
  <Notes>22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24</vt:i4>
      </vt:variant>
    </vt:vector>
  </HeadingPairs>
  <TitlesOfParts>
    <vt:vector size="33" baseType="lpstr">
      <vt:lpstr>Arial</vt:lpstr>
      <vt:lpstr>Arial Black</vt:lpstr>
      <vt:lpstr>Calibri</vt:lpstr>
      <vt:lpstr>Century Gothic</vt:lpstr>
      <vt:lpstr>Times New Roman</vt:lpstr>
      <vt:lpstr>Wingdings</vt:lpstr>
      <vt:lpstr>Wingdings 2</vt:lpstr>
      <vt:lpstr>Personalizza struttura</vt:lpstr>
      <vt:lpstr>Austin</vt:lpstr>
      <vt:lpstr>Progetto di  Formazione-Intervento®  Formazione-Lavoro sul Miglioramento  Ergonomico dei Cammini  e degli Itinerari Culturali Europei    IIS S.Benedetto  </vt:lpstr>
      <vt:lpstr>Tema</vt:lpstr>
      <vt:lpstr>Scenario</vt:lpstr>
      <vt:lpstr>Sollecitazioni </vt:lpstr>
      <vt:lpstr>Opportunità </vt:lpstr>
      <vt:lpstr>Criticità </vt:lpstr>
      <vt:lpstr>Vincoli </vt:lpstr>
      <vt:lpstr>Obiettivo del progetto</vt:lpstr>
      <vt:lpstr>Presentazione standard di PowerPoint</vt:lpstr>
      <vt:lpstr> ANALISI</vt:lpstr>
      <vt:lpstr> ANALISI </vt:lpstr>
      <vt:lpstr> ANALISI  </vt:lpstr>
      <vt:lpstr> ANALISI </vt:lpstr>
      <vt:lpstr>Presentazione standard di PowerPoint</vt:lpstr>
      <vt:lpstr> ANALISI </vt:lpstr>
      <vt:lpstr>BENCHMARKING</vt:lpstr>
      <vt:lpstr>BENCHMARKING</vt:lpstr>
      <vt:lpstr>PROGETTAZIONE</vt:lpstr>
      <vt:lpstr>PROGETTAZIONE</vt:lpstr>
      <vt:lpstr>PROGETTAZIONE</vt:lpstr>
      <vt:lpstr>PROGETTAZIONE</vt:lpstr>
      <vt:lpstr>APPRENDIMENTO INDIVIDUALE</vt:lpstr>
      <vt:lpstr>APPRENDIMENTO di GRUPPO 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</dc:title>
  <dc:subject/>
  <dc:creator>renato</dc:creator>
  <cp:keywords/>
  <dc:description/>
  <cp:lastModifiedBy>RENATO DI GREGORIO</cp:lastModifiedBy>
  <cp:revision>307</cp:revision>
  <dcterms:created xsi:type="dcterms:W3CDTF">2000-06-17T04:47:29Z</dcterms:created>
  <dcterms:modified xsi:type="dcterms:W3CDTF">2026-10-21T19:50:20Z</dcterms:modified>
  <cp:category/>
</cp:coreProperties>
</file>