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3" r:id="rId1"/>
    <p:sldMasterId id="2147483783" r:id="rId2"/>
  </p:sldMasterIdLst>
  <p:notesMasterIdLst>
    <p:notesMasterId r:id="rId26"/>
  </p:notesMasterIdLst>
  <p:handoutMasterIdLst>
    <p:handoutMasterId r:id="rId27"/>
  </p:handoutMasterIdLst>
  <p:sldIdLst>
    <p:sldId id="287" r:id="rId3"/>
    <p:sldId id="277" r:id="rId4"/>
    <p:sldId id="278" r:id="rId5"/>
    <p:sldId id="279" r:id="rId6"/>
    <p:sldId id="280" r:id="rId7"/>
    <p:sldId id="281" r:id="rId8"/>
    <p:sldId id="271" r:id="rId9"/>
    <p:sldId id="288" r:id="rId10"/>
    <p:sldId id="301" r:id="rId11"/>
    <p:sldId id="299" r:id="rId12"/>
    <p:sldId id="273" r:id="rId13"/>
    <p:sldId id="298" r:id="rId14"/>
    <p:sldId id="303" r:id="rId15"/>
    <p:sldId id="304" r:id="rId16"/>
    <p:sldId id="302" r:id="rId17"/>
    <p:sldId id="292" r:id="rId18"/>
    <p:sldId id="300" r:id="rId19"/>
    <p:sldId id="305" r:id="rId20"/>
    <p:sldId id="274" r:id="rId21"/>
    <p:sldId id="297" r:id="rId22"/>
    <p:sldId id="289" r:id="rId23"/>
    <p:sldId id="276" r:id="rId24"/>
    <p:sldId id="290" r:id="rId25"/>
  </p:sldIdLst>
  <p:sldSz cx="9144000" cy="6858000" type="screen4x3"/>
  <p:notesSz cx="6837363" cy="9659938"/>
  <p:custDataLst>
    <p:tags r:id="rId2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FFCC00"/>
    <a:srgbClr val="CC6600"/>
    <a:srgbClr val="996633"/>
    <a:srgbClr val="FFCC99"/>
    <a:srgbClr val="99FF33"/>
    <a:srgbClr val="0033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 autoAdjust="0"/>
    <p:restoredTop sz="94693"/>
  </p:normalViewPr>
  <p:slideViewPr>
    <p:cSldViewPr>
      <p:cViewPr>
        <p:scale>
          <a:sx n="100" d="100"/>
          <a:sy n="100" d="100"/>
        </p:scale>
        <p:origin x="58" y="-168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2.xml"/><Relationship Id="rId13" Type="http://schemas.openxmlformats.org/officeDocument/2006/relationships/slide" Target="slides/slide17.xml"/><Relationship Id="rId3" Type="http://schemas.openxmlformats.org/officeDocument/2006/relationships/slide" Target="slides/slide5.xml"/><Relationship Id="rId7" Type="http://schemas.openxmlformats.org/officeDocument/2006/relationships/slide" Target="slides/slide11.xml"/><Relationship Id="rId12" Type="http://schemas.openxmlformats.org/officeDocument/2006/relationships/slide" Target="slides/slide16.xml"/><Relationship Id="rId17" Type="http://schemas.openxmlformats.org/officeDocument/2006/relationships/slide" Target="slides/slide23.xml"/><Relationship Id="rId2" Type="http://schemas.openxmlformats.org/officeDocument/2006/relationships/slide" Target="slides/slide4.xml"/><Relationship Id="rId16" Type="http://schemas.openxmlformats.org/officeDocument/2006/relationships/slide" Target="slides/slide22.xml"/><Relationship Id="rId1" Type="http://schemas.openxmlformats.org/officeDocument/2006/relationships/slide" Target="slides/slide3.xml"/><Relationship Id="rId6" Type="http://schemas.openxmlformats.org/officeDocument/2006/relationships/slide" Target="slides/slide10.xml"/><Relationship Id="rId11" Type="http://schemas.openxmlformats.org/officeDocument/2006/relationships/slide" Target="slides/slide15.xml"/><Relationship Id="rId5" Type="http://schemas.openxmlformats.org/officeDocument/2006/relationships/slide" Target="slides/slide9.xml"/><Relationship Id="rId15" Type="http://schemas.openxmlformats.org/officeDocument/2006/relationships/slide" Target="slides/slide21.xml"/><Relationship Id="rId10" Type="http://schemas.openxmlformats.org/officeDocument/2006/relationships/slide" Target="slides/slide14.xml"/><Relationship Id="rId4" Type="http://schemas.openxmlformats.org/officeDocument/2006/relationships/slide" Target="slides/slide6.xml"/><Relationship Id="rId9" Type="http://schemas.openxmlformats.org/officeDocument/2006/relationships/slide" Target="slides/slide13.xml"/><Relationship Id="rId14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22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renato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5088" y="0"/>
            <a:ext cx="29622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77338"/>
            <a:ext cx="29622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it-IT"/>
              <a:t>Titolo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5088" y="9177338"/>
            <a:ext cx="29622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68C561A-9AC8-4356-A41A-8D4B725D4EC9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91890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5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6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7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8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79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80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0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6T11:00:21.481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BA1DC9-C274-4815-9A88-50A6AAB0E130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16479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>
              <a:latin typeface="Arial" pitchFamily="34" charset="0"/>
            </a:endParaRPr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29B4C3-A319-497D-8356-5266E8608F1A}" type="slidenum">
              <a:rPr lang="it-IT">
                <a:latin typeface="Arial" pitchFamily="34" charset="0"/>
                <a:cs typeface="Arial" pitchFamily="34" charset="0"/>
              </a:rPr>
              <a:pPr/>
              <a:t>1</a:t>
            </a:fld>
            <a:endParaRPr lang="it-IT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90F49F-7ADF-4F5F-9AE1-7963DDA455FF}" type="slidenum">
              <a:rPr lang="it-IT"/>
              <a:pPr/>
              <a:t>3</a:t>
            </a:fld>
            <a:endParaRPr lang="it-IT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2431FA-F4D7-40A1-AFB1-1B71FA222DEA}" type="slidenum">
              <a:rPr lang="it-IT"/>
              <a:pPr/>
              <a:t>4</a:t>
            </a:fld>
            <a:endParaRPr lang="it-IT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24CD82-F8AC-4CF6-90C9-B17132F4659E}" type="slidenum">
              <a:rPr lang="it-IT"/>
              <a:pPr/>
              <a:t>5</a:t>
            </a:fld>
            <a:endParaRPr lang="it-IT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02F5B2-8018-4D4A-8F3B-2B6243097F02}" type="slidenum">
              <a:rPr lang="it-IT"/>
              <a:pPr/>
              <a:t>6</a:t>
            </a:fld>
            <a:endParaRPr lang="it-IT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7B240A-D1DE-4AAF-BA58-4ECB60E1ACEE}" type="slidenum">
              <a:rPr lang="it-IT"/>
              <a:pPr/>
              <a:t>7</a:t>
            </a:fld>
            <a:endParaRPr lang="it-IT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8695A-7251-0253-732E-C7BC8EF9F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CF5360BA-08BF-4D8D-F1B3-4D63D7D847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2A350-EE73-459A-93D1-F8254399E107}" type="slidenum">
              <a:rPr lang="it-IT"/>
              <a:pPr/>
              <a:t>9</a:t>
            </a:fld>
            <a:endParaRPr lang="it-IT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021DEA67-E9AF-9536-F6E8-1C85E302B8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64056BE-3D0C-3B8D-B477-0DC75593E6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7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42F8-266C-93FB-BABA-4A4106A25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F54BEAAC-B31D-415D-84FB-0484AA718A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2A350-EE73-459A-93D1-F8254399E107}" type="slidenum">
              <a:rPr lang="it-IT"/>
              <a:pPr/>
              <a:t>10</a:t>
            </a:fld>
            <a:endParaRPr lang="it-IT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3EC85520-FCBC-4569-A985-97355AA1EF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D4FD3D2-558A-62AC-440C-765298E37E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660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2A350-EE73-459A-93D1-F8254399E107}" type="slidenum">
              <a:rPr lang="it-IT"/>
              <a:pPr/>
              <a:t>11</a:t>
            </a:fld>
            <a:endParaRPr lang="it-IT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2A350-EE73-459A-93D1-F8254399E107}" type="slidenum">
              <a:rPr lang="it-IT"/>
              <a:pPr/>
              <a:t>12</a:t>
            </a:fld>
            <a:endParaRPr lang="it-IT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0907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0A999-A057-FF2E-40DC-A3B2FDAF1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19C2C853-B860-B140-1A6E-D3011A5566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2A350-EE73-459A-93D1-F8254399E107}" type="slidenum">
              <a:rPr lang="it-IT"/>
              <a:pPr/>
              <a:t>13</a:t>
            </a:fld>
            <a:endParaRPr lang="it-IT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17BA19FF-8F01-C9A8-6CDC-47FCECCA8C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1D12A85-117A-1F0A-0B24-C14FED14BB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273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0A2B4-37B5-5010-3975-1C478B726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9DDF6228-029C-E5F4-CF91-2C7EA4E7F3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2A350-EE73-459A-93D1-F8254399E107}" type="slidenum">
              <a:rPr lang="it-IT"/>
              <a:pPr/>
              <a:t>14</a:t>
            </a:fld>
            <a:endParaRPr lang="it-IT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48601D71-3529-9D1B-98F2-9B4ECF2746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3E2751CF-5D52-EDE9-DF2D-20815822EB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761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2A350-EE73-459A-93D1-F8254399E107}" type="slidenum">
              <a:rPr lang="it-IT"/>
              <a:pPr/>
              <a:t>15</a:t>
            </a:fld>
            <a:endParaRPr lang="it-IT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619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2A350-EE73-459A-93D1-F8254399E107}" type="slidenum">
              <a:rPr lang="it-IT"/>
              <a:pPr/>
              <a:t>16</a:t>
            </a:fld>
            <a:endParaRPr lang="it-IT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493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FD337-2F55-46F6-24C3-5BC0E1A71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E9025E8E-614C-BADD-D443-20CE0B38A1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2A350-EE73-459A-93D1-F8254399E107}" type="slidenum">
              <a:rPr lang="it-IT"/>
              <a:pPr/>
              <a:t>17</a:t>
            </a:fld>
            <a:endParaRPr lang="it-IT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EBE5B490-1255-1C1C-E1CC-6DD3892152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71C38A4-226A-0935-D7F6-80384FD549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868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D565F-FDE3-9CC8-F97C-4B470CB88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448AE405-330B-16C5-9ECB-9ED2467445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82A350-EE73-459A-93D1-F8254399E107}" type="slidenum">
              <a:rPr lang="it-IT"/>
              <a:pPr/>
              <a:t>18</a:t>
            </a:fld>
            <a:endParaRPr lang="it-IT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27132592-B20A-61DF-CA08-EBFE754387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1424FE11-B3B8-FB7F-DC2E-873ADA5E1F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063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34CFA2-2437-41DA-AE30-39EE18E0BFA0}" type="slidenum">
              <a:rPr lang="it-IT"/>
              <a:pPr/>
              <a:t>19</a:t>
            </a:fld>
            <a:endParaRPr lang="it-IT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34CFA2-2437-41DA-AE30-39EE18E0BFA0}" type="slidenum">
              <a:rPr lang="it-IT"/>
              <a:pPr/>
              <a:t>20</a:t>
            </a:fld>
            <a:endParaRPr lang="it-IT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9743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31A319-13AF-4EC6-B5C6-027052279199}" type="slidenum">
              <a:rPr lang="it-IT"/>
              <a:pPr/>
              <a:t>21</a:t>
            </a:fld>
            <a:endParaRPr lang="it-IT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78C5CD-F0BA-49BE-8D14-905EE01B7C0B}" type="slidenum">
              <a:rPr lang="it-IT"/>
              <a:pPr/>
              <a:t>22</a:t>
            </a:fld>
            <a:endParaRPr lang="it-IT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78C5CD-F0BA-49BE-8D14-905EE01B7C0B}" type="slidenum">
              <a:rPr lang="it-IT"/>
              <a:pPr/>
              <a:t>23</a:t>
            </a:fld>
            <a:endParaRPr lang="it-IT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3300" y="723900"/>
            <a:ext cx="4830763" cy="3622675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587875"/>
            <a:ext cx="5014913" cy="4348163"/>
          </a:xfrm>
          <a:noFill/>
          <a:ln/>
        </p:spPr>
        <p:txBody>
          <a:bodyPr/>
          <a:lstStyle/>
          <a:p>
            <a:pPr eaLnBrk="1" hangingPunct="1"/>
            <a:endParaRPr lang="it-IT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FACD6B-A96A-4F51-B193-FC35F02FF31C}" type="datetime1">
              <a:rPr lang="it-IT"/>
              <a:pPr/>
              <a:t>20/10/2026</a:t>
            </a:fld>
            <a:endParaRPr lang="it-IT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F32F27-AEFE-49EB-BA00-A14F2F16ADFA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1661FB-8E2E-4C85-95C0-510BE6689E58}" type="datetime1">
              <a:rPr lang="it-IT"/>
              <a:pPr/>
              <a:t>20/10/2026</a:t>
            </a:fld>
            <a:endParaRPr lang="it-IT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978A2A-05A4-4C78-A5F0-9C65F9304315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6634AD-FCA9-4099-BF44-47F6D9DA66B2}" type="datetime1">
              <a:rPr lang="it-IT"/>
              <a:pPr/>
              <a:t>20/10/2026</a:t>
            </a:fld>
            <a:endParaRPr lang="it-IT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CF0357-1BB3-4E55-98B2-BD14D06B731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0F4052-8540-4E5D-B9F6-59AD3E95FF90}" type="datetime1">
              <a:rPr lang="it-IT"/>
              <a:pPr/>
              <a:t>20/10/2026</a:t>
            </a:fld>
            <a:endParaRPr lang="it-IT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40E3F7-F195-42E7-AE2D-30CA7C5BEA2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1DAF62-A234-416B-8EE9-2716485E6D7C}" type="datetime1">
              <a:rPr lang="it-IT"/>
              <a:pPr/>
              <a:t>20/10/2026</a:t>
            </a:fld>
            <a:endParaRPr lang="it-IT"/>
          </a:p>
        </p:txBody>
      </p:sp>
      <p:sp>
        <p:nvSpPr>
          <p:cNvPr id="8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ACE02C-A0A9-4B7C-87B2-D4529A69EBB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64A98A-E5B8-49B9-809B-8897B098EA67}" type="datetime1">
              <a:rPr lang="it-IT"/>
              <a:pPr/>
              <a:t>20/10/2026</a:t>
            </a:fld>
            <a:endParaRPr lang="it-IT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D70926-42FB-4040-8E86-083F2265E1C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AF2966-B8DC-480C-A547-024283364843}" type="datetime1">
              <a:rPr lang="it-IT"/>
              <a:pPr/>
              <a:t>20/10/2026</a:t>
            </a:fld>
            <a:endParaRPr lang="it-IT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19EAEC-5AD7-4427-8BA3-32985C41A906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886601-69ED-4C21-B742-D52DB7BF074D}" type="datetime1">
              <a:rPr lang="it-IT"/>
              <a:pPr/>
              <a:t>20/10/2026</a:t>
            </a:fld>
            <a:endParaRPr lang="it-IT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1D602D-83D9-44F5-9DCB-16D81C1467C5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1BCD5D-6E01-4926-BAD4-EBA483229091}" type="datetime1">
              <a:rPr lang="it-IT"/>
              <a:pPr/>
              <a:t>20/10/2026</a:t>
            </a:fld>
            <a:endParaRPr lang="it-IT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FF8CF-8D25-4AE0-81D6-7973A82864D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EB8DA0-AE74-4763-BDA3-ED28DB263D6B}" type="datetime1">
              <a:rPr lang="it-IT"/>
              <a:pPr/>
              <a:t>20/10/2026</a:t>
            </a:fld>
            <a:endParaRPr lang="it-IT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2B3893-10AD-42B1-8970-04EA4853687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423ECA-42D8-4F89-A8F4-5F595060A356}" type="datetime1">
              <a:rPr lang="it-IT"/>
              <a:pPr/>
              <a:t>20/10/2026</a:t>
            </a:fld>
            <a:endParaRPr lang="it-IT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75BF91-17E8-4F91-87B7-017EBE2ED7E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CD6B-A96A-4F51-B193-FC35F02FF31C}" type="datetime1">
              <a:rPr lang="it-IT" smtClean="0"/>
              <a:pPr/>
              <a:t>20/10/2026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32F27-AEFE-49EB-BA00-A14F2F16AD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661FB-8E2E-4C85-95C0-510BE6689E58}" type="datetime1">
              <a:rPr lang="it-IT" smtClean="0"/>
              <a:pPr/>
              <a:t>20/10/2026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78A2A-05A4-4C78-A5F0-9C65F930431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34AD-FCA9-4099-BF44-47F6D9DA66B2}" type="datetime1">
              <a:rPr lang="it-IT" smtClean="0"/>
              <a:pPr/>
              <a:t>20/10/2026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CF0357-1BB3-4E55-98B2-BD14D06B731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F4052-8540-4E5D-B9F6-59AD3E95FF90}" type="datetime1">
              <a:rPr lang="it-IT" smtClean="0"/>
              <a:pPr/>
              <a:t>20/10/2026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0E3F7-F195-42E7-AE2D-30CA7C5BEA2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DAF62-A234-416B-8EE9-2716485E6D7C}" type="datetime1">
              <a:rPr lang="it-IT" smtClean="0"/>
              <a:pPr/>
              <a:t>20/10/2026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CE02C-A0A9-4B7C-87B2-D4529A69EBB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A98A-E5B8-49B9-809B-8897B098EA67}" type="datetime1">
              <a:rPr lang="it-IT" smtClean="0"/>
              <a:pPr/>
              <a:t>20/10/2026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70926-42FB-4040-8E86-083F2265E1C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F2966-B8DC-480C-A547-024283364843}" type="datetime1">
              <a:rPr lang="it-IT" smtClean="0"/>
              <a:pPr/>
              <a:t>20/10/2026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EAEC-5AD7-4427-8BA3-32985C41A9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86601-69ED-4C21-B742-D52DB7BF074D}" type="datetime1">
              <a:rPr lang="it-IT" smtClean="0"/>
              <a:pPr/>
              <a:t>20/10/2026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D602D-83D9-44F5-9DCB-16D81C1467C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it-IT">
                <a:solidFill>
                  <a:schemeClr val="lt1"/>
                </a:solidFill>
                <a:latin typeface="+mn-lt"/>
                <a:ea typeface="+mn-ea"/>
                <a:cs typeface="+mn-cs"/>
              </a:rPr>
              <a:t>Fare clic sull'icona per inserire un'immagine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BCD5D-6E01-4926-BAD4-EBA483229091}" type="datetime1">
              <a:rPr lang="it-IT" smtClean="0"/>
              <a:pPr/>
              <a:t>20/10/2026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FF8CF-8D25-4AE0-81D6-7973A82864D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B8DA0-AE74-4763-BDA3-ED28DB263D6B}" type="datetime1">
              <a:rPr lang="it-IT" smtClean="0"/>
              <a:pPr/>
              <a:t>20/10/2026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3893-10AD-42B1-8970-04EA4853687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23ECA-42D8-4F89-A8F4-5F595060A356}" type="datetime1">
              <a:rPr lang="it-IT" smtClean="0"/>
              <a:pPr/>
              <a:t>20/10/2026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5BF91-17E8-4F91-87B7-017EBE2ED7E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6084" name="Rectangle 10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fld id="{B3DD2143-030A-436A-981B-E598F055975E}" type="datetime1">
              <a:rPr lang="it-IT"/>
              <a:pPr/>
              <a:t>20/10/2026</a:t>
            </a:fld>
            <a:endParaRPr lang="it-IT"/>
          </a:p>
        </p:txBody>
      </p:sp>
      <p:sp>
        <p:nvSpPr>
          <p:cNvPr id="46085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6086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C74B5D3C-DB89-4563-BDA7-2D0415E260DC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3DD2143-030A-436A-981B-E598F055975E}" type="datetime1">
              <a:rPr lang="it-IT" smtClean="0"/>
              <a:pPr/>
              <a:t>20/10/2026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74B5D3C-DB89-4563-BDA7-2D0415E260D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customXml" Target="../ink/ink7.xml"/><Relationship Id="rId7" Type="http://schemas.openxmlformats.org/officeDocument/2006/relationships/image" Target="../media/image20.png"/><Relationship Id="rId12" Type="http://schemas.openxmlformats.org/officeDocument/2006/relationships/customXml" Target="../ink/ink6.xml"/><Relationship Id="rId17" Type="http://schemas.openxmlformats.org/officeDocument/2006/relationships/image" Target="../media/image8.jpg"/><Relationship Id="rId2" Type="http://schemas.openxmlformats.org/officeDocument/2006/relationships/customXml" Target="../ink/ink1.xml"/><Relationship Id="rId16" Type="http://schemas.openxmlformats.org/officeDocument/2006/relationships/customXml" Target="../ink/ink10.xml"/><Relationship Id="rId1" Type="http://schemas.openxmlformats.org/officeDocument/2006/relationships/slideLayout" Target="../slideLayouts/slideLayout18.xml"/><Relationship Id="rId6" Type="http://schemas.openxmlformats.org/officeDocument/2006/relationships/customXml" Target="../ink/ink3.xml"/><Relationship Id="rId11" Type="http://schemas.openxmlformats.org/officeDocument/2006/relationships/image" Target="../media/image10.png"/><Relationship Id="rId5" Type="http://schemas.openxmlformats.org/officeDocument/2006/relationships/customXml" Target="../ink/ink2.xml"/><Relationship Id="rId15" Type="http://schemas.openxmlformats.org/officeDocument/2006/relationships/customXml" Target="../ink/ink9.xml"/><Relationship Id="rId10" Type="http://schemas.openxmlformats.org/officeDocument/2006/relationships/customXml" Target="../ink/ink5.xml"/><Relationship Id="rId4" Type="http://schemas.openxmlformats.org/officeDocument/2006/relationships/image" Target="../media/image9.png"/><Relationship Id="rId9" Type="http://schemas.openxmlformats.org/officeDocument/2006/relationships/image" Target="../media/image3.png"/><Relationship Id="rId14" Type="http://schemas.openxmlformats.org/officeDocument/2006/relationships/customXml" Target="../ink/ink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sociazioneterradeicammini.i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sociazioneterradeicammini.it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sociazioneterradeicammini.it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3"/>
          <p:cNvSpPr>
            <a:spLocks noGrp="1"/>
          </p:cNvSpPr>
          <p:nvPr>
            <p:ph type="ctrTitle"/>
          </p:nvPr>
        </p:nvSpPr>
        <p:spPr>
          <a:xfrm>
            <a:off x="1447799" y="2180096"/>
            <a:ext cx="6456385" cy="1830387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it-IT" sz="2400" b="1" dirty="0">
                <a:solidFill>
                  <a:srgbClr val="800000"/>
                </a:solidFill>
              </a:rPr>
            </a:br>
            <a:br>
              <a:rPr lang="it-IT" sz="2400" b="1" dirty="0">
                <a:solidFill>
                  <a:srgbClr val="800000"/>
                </a:solidFill>
              </a:rPr>
            </a:br>
            <a:br>
              <a:rPr lang="it-IT" sz="2400" b="1" dirty="0">
                <a:solidFill>
                  <a:srgbClr val="800000"/>
                </a:solidFill>
              </a:rPr>
            </a:br>
            <a:br>
              <a:rPr lang="it-IT" sz="2400" b="1" dirty="0">
                <a:solidFill>
                  <a:srgbClr val="800000"/>
                </a:solidFill>
              </a:rPr>
            </a:br>
            <a:r>
              <a:rPr lang="it-IT" sz="2400" b="1" dirty="0">
                <a:solidFill>
                  <a:schemeClr val="tx1"/>
                </a:solidFill>
              </a:rPr>
              <a:t>Progetto di Formazione-Intervento</a:t>
            </a:r>
            <a:r>
              <a:rPr lang="en-US" sz="2400" b="1" i="1" dirty="0">
                <a:solidFill>
                  <a:schemeClr val="tx1"/>
                </a:solidFill>
              </a:rPr>
              <a:t>®</a:t>
            </a:r>
            <a:br>
              <a:rPr lang="en-US" sz="2400" b="1" i="1" dirty="0">
                <a:solidFill>
                  <a:schemeClr val="tx1"/>
                </a:solidFill>
              </a:rPr>
            </a:br>
            <a:r>
              <a:rPr lang="en-US" sz="1800" b="1" i="1" dirty="0" err="1">
                <a:solidFill>
                  <a:srgbClr val="FFFF00"/>
                </a:solidFill>
              </a:rPr>
              <a:t>sul</a:t>
            </a:r>
            <a:r>
              <a:rPr lang="en-US" sz="1800" b="1" i="1" dirty="0">
                <a:solidFill>
                  <a:srgbClr val="FFFF00"/>
                </a:solidFill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</a:rPr>
              <a:t>Miglioramento</a:t>
            </a:r>
            <a:r>
              <a:rPr lang="en-US" sz="1800" b="1" i="1" dirty="0">
                <a:solidFill>
                  <a:srgbClr val="FFFF00"/>
                </a:solidFill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</a:rPr>
              <a:t>Ergonomico</a:t>
            </a:r>
            <a:r>
              <a:rPr lang="en-US" sz="1800" b="1" i="1" dirty="0">
                <a:solidFill>
                  <a:srgbClr val="FFFF00"/>
                </a:solidFill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</a:rPr>
              <a:t>dei</a:t>
            </a:r>
            <a:r>
              <a:rPr lang="en-US" sz="1800" b="1" i="1" dirty="0">
                <a:solidFill>
                  <a:schemeClr val="tx1"/>
                </a:solidFill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</a:rPr>
              <a:t>Cammino</a:t>
            </a:r>
            <a:r>
              <a:rPr lang="en-US" sz="1800" b="1" i="1" dirty="0">
                <a:solidFill>
                  <a:schemeClr val="tx1"/>
                </a:solidFill>
              </a:rPr>
              <a:t> della Francigena </a:t>
            </a:r>
            <a:r>
              <a:rPr lang="en-US" sz="1800" b="1" i="1" dirty="0" err="1">
                <a:solidFill>
                  <a:schemeClr val="tx1"/>
                </a:solidFill>
              </a:rPr>
              <a:t>nel</a:t>
            </a:r>
            <a:r>
              <a:rPr lang="en-US" sz="1800" b="1" i="1" dirty="0">
                <a:solidFill>
                  <a:schemeClr val="tx1"/>
                </a:solidFill>
              </a:rPr>
              <a:t> SUD TRA AQUINO E PIEDIMONTE</a:t>
            </a:r>
            <a:br>
              <a:rPr lang="en-US" sz="1800" b="1" i="1" dirty="0">
                <a:solidFill>
                  <a:schemeClr val="tx1"/>
                </a:solidFill>
              </a:rPr>
            </a:br>
            <a:br>
              <a:rPr lang="en-US" sz="1800" b="1" i="1" dirty="0">
                <a:solidFill>
                  <a:schemeClr val="tx1"/>
                </a:solidFill>
              </a:rPr>
            </a:br>
            <a:br>
              <a:rPr lang="en-US" sz="1800" b="1" i="1" dirty="0">
                <a:solidFill>
                  <a:schemeClr val="tx1"/>
                </a:solidFill>
              </a:rPr>
            </a:br>
            <a:r>
              <a:rPr lang="en-US" sz="1800" b="1" i="1" dirty="0">
                <a:solidFill>
                  <a:schemeClr val="tx1"/>
                </a:solidFill>
              </a:rPr>
              <a:t>IIS </a:t>
            </a:r>
            <a:r>
              <a:rPr lang="en-US" sz="1800" b="1" i="1" dirty="0" err="1">
                <a:solidFill>
                  <a:schemeClr val="tx1"/>
                </a:solidFill>
              </a:rPr>
              <a:t>S.Benedetto</a:t>
            </a:r>
            <a:br>
              <a:rPr lang="en-US" sz="1800" b="1" i="1" dirty="0">
                <a:solidFill>
                  <a:schemeClr val="tx1"/>
                </a:solidFill>
              </a:rPr>
            </a:br>
            <a:br>
              <a:rPr lang="en-US" sz="2400" b="1" i="1" dirty="0">
                <a:solidFill>
                  <a:srgbClr val="993300"/>
                </a:solidFill>
              </a:rPr>
            </a:br>
            <a:endParaRPr lang="it-IT" sz="1600" i="1" dirty="0">
              <a:solidFill>
                <a:srgbClr val="800000"/>
              </a:solidFill>
            </a:endParaRPr>
          </a:p>
        </p:txBody>
      </p:sp>
      <p:sp>
        <p:nvSpPr>
          <p:cNvPr id="15362" name="Rettangolo 1"/>
          <p:cNvSpPr>
            <a:spLocks noChangeArrowheads="1"/>
          </p:cNvSpPr>
          <p:nvPr/>
        </p:nvSpPr>
        <p:spPr bwMode="auto">
          <a:xfrm>
            <a:off x="1001485" y="3429000"/>
            <a:ext cx="3916288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b="1" dirty="0">
                <a:latin typeface="Calibri" pitchFamily="34" charset="0"/>
              </a:rPr>
              <a:t>Via Francigena nel sud</a:t>
            </a:r>
          </a:p>
          <a:p>
            <a:r>
              <a:rPr lang="it-IT" i="1" dirty="0">
                <a:latin typeface="Calibri" pitchFamily="34" charset="0"/>
              </a:rPr>
              <a:t> </a:t>
            </a:r>
          </a:p>
          <a:p>
            <a:r>
              <a:rPr lang="it-IT" i="1" dirty="0">
                <a:latin typeface="Calibri" pitchFamily="34" charset="0"/>
              </a:rPr>
              <a:t>Matteo </a:t>
            </a:r>
            <a:r>
              <a:rPr lang="it-IT" i="1" dirty="0" err="1">
                <a:latin typeface="Calibri" pitchFamily="34" charset="0"/>
              </a:rPr>
              <a:t>Ndreka</a:t>
            </a:r>
            <a:r>
              <a:rPr lang="it-IT" i="1" dirty="0">
                <a:latin typeface="Calibri" pitchFamily="34" charset="0"/>
              </a:rPr>
              <a:t> (Cassino)</a:t>
            </a:r>
          </a:p>
          <a:p>
            <a:r>
              <a:rPr lang="it-IT" i="1" dirty="0">
                <a:latin typeface="Calibri" pitchFamily="34" charset="0"/>
              </a:rPr>
              <a:t>Francesco Riccio (Cassino)</a:t>
            </a:r>
          </a:p>
          <a:p>
            <a:r>
              <a:rPr lang="it-IT" i="1" dirty="0">
                <a:latin typeface="Calibri" pitchFamily="34" charset="0"/>
              </a:rPr>
              <a:t>Gabriele </a:t>
            </a:r>
            <a:r>
              <a:rPr lang="it-IT" i="1" dirty="0" err="1">
                <a:latin typeface="Calibri" pitchFamily="34" charset="0"/>
              </a:rPr>
              <a:t>Spiridigliozzi</a:t>
            </a:r>
            <a:r>
              <a:rPr lang="it-IT" i="1" dirty="0">
                <a:latin typeface="Calibri" pitchFamily="34" charset="0"/>
              </a:rPr>
              <a:t> (Cassino)</a:t>
            </a:r>
          </a:p>
          <a:p>
            <a:r>
              <a:rPr lang="it-IT" i="1" dirty="0" err="1">
                <a:latin typeface="Calibri" pitchFamily="34" charset="0"/>
              </a:rPr>
              <a:t>Ilyas</a:t>
            </a:r>
            <a:r>
              <a:rPr lang="it-IT" i="1" dirty="0">
                <a:latin typeface="Calibri" pitchFamily="34" charset="0"/>
              </a:rPr>
              <a:t> </a:t>
            </a:r>
            <a:r>
              <a:rPr lang="it-IT" i="1" dirty="0" err="1">
                <a:latin typeface="Calibri" pitchFamily="34" charset="0"/>
              </a:rPr>
              <a:t>Jarir</a:t>
            </a:r>
            <a:r>
              <a:rPr lang="it-IT" i="1" dirty="0">
                <a:latin typeface="Calibri" pitchFamily="34" charset="0"/>
              </a:rPr>
              <a:t> (Cassino)</a:t>
            </a:r>
          </a:p>
          <a:p>
            <a:r>
              <a:rPr lang="it-IT" i="1" dirty="0">
                <a:latin typeface="Calibri" pitchFamily="34" charset="0"/>
              </a:rPr>
              <a:t>Eric </a:t>
            </a:r>
            <a:r>
              <a:rPr lang="it-IT" i="1" dirty="0" err="1">
                <a:latin typeface="Calibri" pitchFamily="34" charset="0"/>
              </a:rPr>
              <a:t>Goada</a:t>
            </a:r>
            <a:r>
              <a:rPr lang="it-IT" i="1" dirty="0">
                <a:latin typeface="Calibri" pitchFamily="34" charset="0"/>
              </a:rPr>
              <a:t> (Piedimonte)</a:t>
            </a:r>
          </a:p>
          <a:p>
            <a:r>
              <a:rPr lang="it-IT" i="1" dirty="0">
                <a:latin typeface="Calibri" pitchFamily="34" charset="0"/>
              </a:rPr>
              <a:t>Nicolò Lo Guasto (Cervaro)</a:t>
            </a:r>
          </a:p>
          <a:p>
            <a:r>
              <a:rPr lang="it-IT" i="1" dirty="0">
                <a:latin typeface="Calibri" pitchFamily="34" charset="0"/>
              </a:rPr>
              <a:t>Giulia Marrocco (Cervaro</a:t>
            </a:r>
            <a:r>
              <a:rPr lang="it-IT" i="1" dirty="0">
                <a:solidFill>
                  <a:srgbClr val="C00000"/>
                </a:solidFill>
                <a:latin typeface="Calibri" pitchFamily="34" charset="0"/>
              </a:rPr>
              <a:t>)</a:t>
            </a:r>
          </a:p>
          <a:p>
            <a:endParaRPr lang="it-IT" i="1" dirty="0">
              <a:solidFill>
                <a:srgbClr val="C00000"/>
              </a:solidFill>
              <a:latin typeface="Calibri" pitchFamily="34" charset="0"/>
            </a:endParaRPr>
          </a:p>
          <a:p>
            <a:endParaRPr lang="it-IT" i="1" dirty="0">
              <a:solidFill>
                <a:srgbClr val="C00000"/>
              </a:solidFill>
              <a:latin typeface="Calibri" pitchFamily="34" charset="0"/>
            </a:endParaRPr>
          </a:p>
          <a:p>
            <a:endParaRPr lang="it-IT" i="1" dirty="0">
              <a:solidFill>
                <a:srgbClr val="C00000"/>
              </a:solidFill>
              <a:latin typeface="Calibri" pitchFamily="34" charset="0"/>
            </a:endParaRPr>
          </a:p>
          <a:p>
            <a:endParaRPr lang="it-IT" i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3" name="Immagine 2" descr="Immagine che contiene testo, Carattere, logo, design&#10;&#10;Il contenuto generato dall'IA potrebbe non essere corretto.">
            <a:extLst>
              <a:ext uri="{FF2B5EF4-FFF2-40B4-BE49-F238E27FC236}">
                <a16:creationId xmlns:a16="http://schemas.microsoft.com/office/drawing/2014/main" id="{2D0AD720-419A-FF42-2532-61CDBF71B7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378943"/>
            <a:ext cx="805239" cy="94661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D6C9DCC-4B92-FE0F-9D16-AD55F05482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779788"/>
            <a:ext cx="3692224" cy="2229957"/>
          </a:xfrm>
          <a:prstGeom prst="rect">
            <a:avLst/>
          </a:prstGeom>
        </p:spPr>
      </p:pic>
      <p:pic>
        <p:nvPicPr>
          <p:cNvPr id="5" name="Picture 2" descr="I.I.S. &quot;San Benedetto&quot;">
            <a:extLst>
              <a:ext uri="{FF2B5EF4-FFF2-40B4-BE49-F238E27FC236}">
                <a16:creationId xmlns:a16="http://schemas.microsoft.com/office/drawing/2014/main" id="{7A049941-33ED-1AC4-5B8C-D48629EC2C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240" t="34880" r="17240" b="35944"/>
          <a:stretch>
            <a:fillRect/>
          </a:stretch>
        </p:blipFill>
        <p:spPr bwMode="auto">
          <a:xfrm>
            <a:off x="6336184" y="435410"/>
            <a:ext cx="1872208" cy="83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 lIns="92075" tIns="46038" rIns="92075" bIns="46038"/>
          <a:lstStyle/>
          <a:p>
            <a:pPr algn="l" eaLnBrk="1" hangingPunct="1"/>
            <a:r>
              <a:rPr lang="it-IT" sz="3600" dirty="0">
                <a:solidFill>
                  <a:srgbClr val="0000FF"/>
                </a:solidFill>
                <a:latin typeface="Arial Black" pitchFamily="34" charset="0"/>
              </a:rPr>
              <a:t>        Tema</a:t>
            </a:r>
          </a:p>
        </p:txBody>
      </p:sp>
      <p:sp>
        <p:nvSpPr>
          <p:cNvPr id="21506" name="CasellaDiTesto 3"/>
          <p:cNvSpPr txBox="1">
            <a:spLocks noChangeArrowheads="1"/>
          </p:cNvSpPr>
          <p:nvPr/>
        </p:nvSpPr>
        <p:spPr bwMode="auto">
          <a:xfrm>
            <a:off x="971550" y="2349500"/>
            <a:ext cx="7246938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endParaRPr lang="it-IT" sz="1800" b="1">
              <a:latin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1219200" y="1484784"/>
            <a:ext cx="72818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+mn-lt"/>
              </a:rPr>
              <a:t>Ergonomia del Cammino e degli Itinerari Culturali Europei Via Francigena nel Sud direttrice Prenestina-Casilina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1" y="2420888"/>
            <a:ext cx="6886848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3288" y="476250"/>
            <a:ext cx="8240712" cy="1143000"/>
          </a:xfrm>
        </p:spPr>
        <p:txBody>
          <a:bodyPr lIns="92075" tIns="46038" rIns="92075" bIns="46038"/>
          <a:lstStyle/>
          <a:p>
            <a:pPr marL="95250" indent="-95250" algn="l" eaLnBrk="1" hangingPunct="1"/>
            <a:r>
              <a:rPr lang="it-IT" sz="3200" b="1" dirty="0">
                <a:solidFill>
                  <a:srgbClr val="0000FF"/>
                </a:solidFill>
                <a:latin typeface="Arial Black" pitchFamily="34" charset="0"/>
              </a:rPr>
              <a:t>Sollecitazioni</a:t>
            </a:r>
            <a:br>
              <a:rPr lang="it-IT" sz="4000" b="1" dirty="0">
                <a:solidFill>
                  <a:srgbClr val="0000FF"/>
                </a:solidFill>
                <a:latin typeface="Arial Black" pitchFamily="34" charset="0"/>
              </a:rPr>
            </a:br>
            <a:br>
              <a:rPr lang="it-IT" sz="1400" b="1" i="1" dirty="0">
                <a:solidFill>
                  <a:srgbClr val="993300"/>
                </a:solidFill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772816"/>
            <a:ext cx="7848872" cy="3735388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buFont typeface="Arial" pitchFamily="34" charset="0"/>
              <a:buChar char="•"/>
            </a:pPr>
            <a:r>
              <a:rPr lang="it-IT" sz="1800" b="1" dirty="0"/>
              <a:t>Presenza sul territorio di un buon numero di Cammini importanti</a:t>
            </a:r>
          </a:p>
          <a:p>
            <a:pPr algn="just" eaLnBrk="1" hangingPunct="1">
              <a:lnSpc>
                <a:spcPct val="120000"/>
              </a:lnSpc>
              <a:buFont typeface="Arial" pitchFamily="34" charset="0"/>
              <a:buChar char="•"/>
            </a:pPr>
            <a:r>
              <a:rPr lang="it-IT" sz="1800" b="1" dirty="0"/>
              <a:t>Il crescente interesse sul turismo lento e sui cammini</a:t>
            </a:r>
          </a:p>
          <a:p>
            <a:pPr algn="just" eaLnBrk="1" hangingPunct="1">
              <a:lnSpc>
                <a:spcPct val="120000"/>
              </a:lnSpc>
              <a:buFont typeface="Arial" pitchFamily="34" charset="0"/>
              <a:buChar char="•"/>
            </a:pPr>
            <a:r>
              <a:rPr lang="it-IT" sz="1800" b="1" dirty="0"/>
              <a:t>Dal 2024 si realizza annualmente la Fiera Internazionale dell’Ergonomia dei Cammini a Cassino a cui poter partecipare</a:t>
            </a:r>
          </a:p>
          <a:p>
            <a:pPr algn="just" eaLnBrk="1" hangingPunct="1">
              <a:lnSpc>
                <a:spcPct val="120000"/>
              </a:lnSpc>
              <a:buFont typeface="Arial" pitchFamily="34" charset="0"/>
              <a:buChar char="•"/>
            </a:pPr>
            <a:r>
              <a:rPr lang="it-IT" sz="1800" b="1" dirty="0"/>
              <a:t>E’ presente una legge nazionale sui Cammini d’Italia e un catalogo della Regione Lazio sui Cammini </a:t>
            </a:r>
          </a:p>
          <a:p>
            <a:pPr algn="just" eaLnBrk="1" hangingPunct="1">
              <a:lnSpc>
                <a:spcPct val="120000"/>
              </a:lnSpc>
              <a:buFont typeface="Arial" pitchFamily="34" charset="0"/>
              <a:buChar char="•"/>
            </a:pPr>
            <a:endParaRPr lang="it-IT" sz="1800" b="1" dirty="0"/>
          </a:p>
          <a:p>
            <a:pPr algn="just" eaLnBrk="1" hangingPunct="1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it-IT" sz="1800" b="1" dirty="0"/>
          </a:p>
          <a:p>
            <a:pPr marL="0" indent="0" algn="just" eaLnBrk="1" hangingPunct="1">
              <a:lnSpc>
                <a:spcPct val="120000"/>
              </a:lnSpc>
              <a:buNone/>
            </a:pPr>
            <a:endParaRPr lang="it-IT" sz="1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9138" y="849313"/>
            <a:ext cx="8424862" cy="1066800"/>
          </a:xfrm>
        </p:spPr>
        <p:txBody>
          <a:bodyPr lIns="92075" tIns="46038" rIns="92075" bIns="46038"/>
          <a:lstStyle/>
          <a:p>
            <a:pPr marL="95250" indent="-95250" algn="l" eaLnBrk="1" hangingPunct="1"/>
            <a:r>
              <a:rPr lang="it-IT" sz="3200" b="1" dirty="0">
                <a:solidFill>
                  <a:srgbClr val="0000FF"/>
                </a:solidFill>
                <a:latin typeface="Arial Black" pitchFamily="34" charset="0"/>
              </a:rPr>
              <a:t>Opportunità</a:t>
            </a:r>
            <a:br>
              <a:rPr lang="it-IT" dirty="0">
                <a:solidFill>
                  <a:srgbClr val="0000FF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714348" y="1772816"/>
            <a:ext cx="77867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latin typeface="+mn-lt"/>
              </a:rPr>
              <a:t>Valorizzare territori meno conosciuti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latin typeface="+mn-lt"/>
              </a:rPr>
              <a:t>Acquisire conoscenze storiche sulla via Francigena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latin typeface="+mn-lt"/>
              </a:rPr>
              <a:t>Conoscere una nuova metodologia di  progettazione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latin typeface="+mn-lt"/>
              </a:rPr>
              <a:t>Possibilità di lavoro di gruppo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latin typeface="+mn-lt"/>
              </a:rPr>
              <a:t>Opportunità di conoscere una nuova figura professionale: l’Ergonomo specializzato in Ergonomia del territorio(norma UNI 11934 del 2024)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latin typeface="+mn-lt"/>
              </a:rPr>
              <a:t>Possibilità di partecipare all’edizione della Fiera del 2026 il 22 ottobre a Cassino presentando un nostro progetto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76250"/>
            <a:ext cx="7488238" cy="1143000"/>
          </a:xfrm>
        </p:spPr>
        <p:txBody>
          <a:bodyPr lIns="92075" tIns="46038" rIns="92075" bIns="46038"/>
          <a:lstStyle/>
          <a:p>
            <a:pPr algn="l">
              <a:spcBef>
                <a:spcPct val="50000"/>
              </a:spcBef>
              <a:defRPr/>
            </a:pPr>
            <a:r>
              <a:rPr lang="it-IT" sz="3200" b="1" dirty="0">
                <a:solidFill>
                  <a:srgbClr val="0000FF"/>
                </a:solidFill>
                <a:latin typeface="Arial Black" pitchFamily="34" charset="0"/>
              </a:rPr>
              <a:t>       Criticità</a:t>
            </a: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899592" y="1628800"/>
            <a:ext cx="705678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it-IT" sz="2400" b="1" dirty="0">
                <a:cs typeface="Times New Roman" panose="02020603050405020304" pitchFamily="18" charset="0"/>
              </a:rPr>
              <a:t>Possibile scarsa motivazione e partecipazione di alcuni membri del gruppo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400" b="1" dirty="0">
                <a:cs typeface="Times New Roman" panose="02020603050405020304" pitchFamily="18" charset="0"/>
              </a:rPr>
              <a:t>Possibile carenza di coordinamento all’interno del gruppo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400" b="1" dirty="0">
                <a:cs typeface="Times New Roman" panose="02020603050405020304" pitchFamily="18" charset="0"/>
              </a:rPr>
              <a:t>Possibile difficoltà di gestione del tempo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400" b="1" dirty="0">
                <a:cs typeface="Times New Roman" panose="02020603050405020304" pitchFamily="18" charset="0"/>
              </a:rPr>
              <a:t>poca esperienza da parte nostra su come si progetta </a:t>
            </a:r>
          </a:p>
          <a:p>
            <a:r>
              <a:rPr lang="it-IT" sz="2800" b="1" dirty="0">
                <a:latin typeface="Arial" pitchFamily="34" charset="0"/>
                <a:cs typeface="Arial" pitchFamily="34" charset="0"/>
              </a:rPr>
              <a:t>																											</a:t>
            </a:r>
            <a:r>
              <a:rPr lang="it-IT" sz="2000" b="1" dirty="0">
                <a:latin typeface="Arial" pitchFamily="34" charset="0"/>
                <a:cs typeface="Arial" pitchFamily="34" charset="0"/>
              </a:rPr>
              <a:t>		</a:t>
            </a:r>
            <a:r>
              <a:rPr lang="it-IT" sz="2000" dirty="0">
                <a:latin typeface="Arial" pitchFamily="34" charset="0"/>
                <a:cs typeface="Arial" pitchFamily="34" charset="0"/>
              </a:rPr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20713"/>
            <a:ext cx="8066088" cy="1143000"/>
          </a:xfrm>
        </p:spPr>
        <p:txBody>
          <a:bodyPr lIns="92075" tIns="46038" rIns="92075" bIns="46038"/>
          <a:lstStyle/>
          <a:p>
            <a:pPr marL="95250" indent="-95250" algn="l" eaLnBrk="1" hangingPunct="1"/>
            <a:r>
              <a:rPr lang="it-IT" sz="3200" b="1" dirty="0">
                <a:solidFill>
                  <a:srgbClr val="0000FF"/>
                </a:solidFill>
                <a:latin typeface="Arial Black" pitchFamily="34" charset="0"/>
              </a:rPr>
              <a:t>        Vincoli</a:t>
            </a:r>
            <a:br>
              <a:rPr lang="it-IT" sz="4000" b="1" dirty="0">
                <a:solidFill>
                  <a:srgbClr val="0000FF"/>
                </a:solidFill>
                <a:latin typeface="Arial Black" pitchFamily="34" charset="0"/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115616" y="1556792"/>
            <a:ext cx="74168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708688"/>
            </a:prstShdw>
          </a:effectLst>
        </p:spPr>
        <p:txBody>
          <a:bodyPr>
            <a:spAutoFit/>
          </a:bodyPr>
          <a:lstStyle/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it-IT" sz="2400" b="1" dirty="0">
                <a:ea typeface="+mn-ea"/>
                <a:cs typeface="Times New Roman" panose="02020603050405020304" pitchFamily="18" charset="0"/>
              </a:rPr>
              <a:t>Tempo dato per presentare il progetto</a:t>
            </a: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it-IT" sz="2400" b="1" dirty="0">
                <a:ea typeface="+mn-ea"/>
                <a:cs typeface="Times New Roman" panose="02020603050405020304" pitchFamily="18" charset="0"/>
              </a:rPr>
              <a:t>Metodologia da usare: Formazione-Intervento®</a:t>
            </a: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it-IT" sz="2400" b="1" dirty="0">
                <a:ea typeface="+mn-ea"/>
                <a:cs typeface="Times New Roman" panose="02020603050405020304" pitchFamily="18" charset="0"/>
              </a:rPr>
              <a:t>L’obbligo di applicare i principi dell’Ergonomia</a:t>
            </a: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it-IT" sz="2400" b="1" dirty="0">
                <a:ea typeface="+mn-ea"/>
                <a:cs typeface="Times New Roman" panose="02020603050405020304" pitchFamily="18" charset="0"/>
              </a:rPr>
              <a:t>L’obbligo di rispettare le indicazioni contenute nel manuale dell’AEVF</a:t>
            </a: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it-IT" sz="2400" b="1" dirty="0">
              <a:latin typeface="Arial" pitchFamily="34" charset="0"/>
              <a:ea typeface="+mn-ea"/>
              <a:cs typeface="Arial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it-IT" sz="2400" b="1" dirty="0">
              <a:latin typeface="Arial" pitchFamily="34" charset="0"/>
              <a:ea typeface="+mn-ea"/>
              <a:cs typeface="Arial" pitchFamily="34" charset="0"/>
            </a:endParaRP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it-IT" b="1" dirty="0">
              <a:latin typeface="Arial" pitchFamily="34" charset="0"/>
              <a:ea typeface="+mn-ea"/>
              <a:cs typeface="Arial" pitchFamily="34" charset="0"/>
            </a:endParaRP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it-IT" b="1" dirty="0">
              <a:ea typeface="+mn-ea"/>
            </a:endParaRP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it-IT" b="1" dirty="0">
              <a:ea typeface="+mn-ea"/>
            </a:endParaRPr>
          </a:p>
          <a:p>
            <a:pPr marL="285750" indent="-285750"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it-IT" b="1" dirty="0">
              <a:ea typeface="+mn-ea"/>
            </a:endParaRPr>
          </a:p>
        </p:txBody>
      </p: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7606ABAC-CF6B-0494-6817-957F87EF15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61287" y="4293096"/>
            <a:ext cx="5821426" cy="10801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6781800" cy="1066800"/>
          </a:xfrm>
        </p:spPr>
        <p:txBody>
          <a:bodyPr lIns="92075" tIns="46038" rIns="92075" bIns="46038"/>
          <a:lstStyle/>
          <a:p>
            <a:pPr algn="ctr" eaLnBrk="1" hangingPunct="1"/>
            <a:r>
              <a:rPr lang="it-IT" sz="3200" dirty="0">
                <a:solidFill>
                  <a:srgbClr val="0000FF"/>
                </a:solidFill>
                <a:latin typeface="Arial Black" pitchFamily="34" charset="0"/>
              </a:rPr>
              <a:t>  </a:t>
            </a:r>
            <a:r>
              <a:rPr lang="it-IT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Obiettivo del progetto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96975"/>
            <a:ext cx="6623050" cy="10080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1100" dirty="0">
                <a:solidFill>
                  <a:srgbClr val="0000FF"/>
                </a:solidFill>
              </a:rPr>
              <a:t>  </a:t>
            </a:r>
            <a:r>
              <a:rPr lang="it-IT" sz="1100" b="1" i="1" dirty="0">
                <a:solidFill>
                  <a:srgbClr val="0000FF"/>
                </a:solidFill>
              </a:rPr>
              <a:t>	</a:t>
            </a:r>
            <a:r>
              <a:rPr lang="it-IT" sz="1200" b="1" i="1" dirty="0">
                <a:solidFill>
                  <a:srgbClr val="993300"/>
                </a:solidFill>
              </a:rPr>
              <a:t>.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55576" y="1447800"/>
            <a:ext cx="331236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cs typeface="Times New Roman" panose="02020603050405020304" pitchFamily="18" charset="0"/>
              </a:rPr>
              <a:t>Progetto di miglioramento della Via Francigena nel Sud nel tratto da Aquino a San Vittore del Lazio dal punto di vista </a:t>
            </a:r>
            <a:r>
              <a:rPr lang="it-IT" sz="2200" b="1" dirty="0">
                <a:solidFill>
                  <a:srgbClr val="FFFF00"/>
                </a:solidFill>
                <a:cs typeface="Times New Roman" panose="02020603050405020304" pitchFamily="18" charset="0"/>
              </a:rPr>
              <a:t>dell’Ergonomia cognitiva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60DEC1B-34A8-1609-5386-6857EC12C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830" y="1447799"/>
            <a:ext cx="4606634" cy="4292857"/>
          </a:xfrm>
          <a:prstGeom prst="rect">
            <a:avLst/>
          </a:prstGeom>
          <a:ln w="28575">
            <a:solidFill>
              <a:srgbClr val="125B93"/>
            </a:solidFill>
          </a:ln>
        </p:spPr>
      </p:pic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E3EC6A2A-1F88-29C3-69AD-7371058D01F3}"/>
              </a:ext>
            </a:extLst>
          </p:cNvPr>
          <p:cNvCxnSpPr>
            <a:cxnSpLocks/>
          </p:cNvCxnSpPr>
          <p:nvPr/>
        </p:nvCxnSpPr>
        <p:spPr>
          <a:xfrm flipV="1">
            <a:off x="4067944" y="2852936"/>
            <a:ext cx="1800200" cy="7920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150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5043">
                                            <p:txEl>
                                              <p:charRg st="0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B7D41001-777C-E6D4-4CEE-A61D325E7260}"/>
              </a:ext>
            </a:extLst>
          </p:cNvPr>
          <p:cNvGrpSpPr/>
          <p:nvPr/>
        </p:nvGrpSpPr>
        <p:grpSpPr>
          <a:xfrm>
            <a:off x="971600" y="1484784"/>
            <a:ext cx="6140346" cy="656571"/>
            <a:chOff x="901235" y="2067105"/>
            <a:chExt cx="6044331" cy="656571"/>
          </a:xfrm>
        </p:grpSpPr>
        <p:cxnSp>
          <p:nvCxnSpPr>
            <p:cNvPr id="3" name="Connettore diritto a freccia 2">
              <a:extLst>
                <a:ext uri="{FF2B5EF4-FFF2-40B4-BE49-F238E27FC236}">
                  <a16:creationId xmlns:a16="http://schemas.microsoft.com/office/drawing/2014/main" id="{9B44EFDD-DC27-879A-0BF2-8A9965CC957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901235" y="2399640"/>
              <a:ext cx="5480980" cy="2550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</p:cxnSp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2CEB071D-23BC-E2CC-A975-7D294945DF2F}"/>
                </a:ext>
              </a:extLst>
            </p:cNvPr>
            <p:cNvSpPr/>
            <p:nvPr/>
          </p:nvSpPr>
          <p:spPr bwMode="auto">
            <a:xfrm>
              <a:off x="901235" y="2075604"/>
              <a:ext cx="576064" cy="64807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IT" dirty="0"/>
                <a:t>05/01</a:t>
              </a:r>
              <a:endPara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75E8B8B2-68E4-AC12-D8FC-F03FBA39E779}"/>
                </a:ext>
              </a:extLst>
            </p:cNvPr>
            <p:cNvSpPr/>
            <p:nvPr/>
          </p:nvSpPr>
          <p:spPr bwMode="auto">
            <a:xfrm>
              <a:off x="2360282" y="2075604"/>
              <a:ext cx="576064" cy="64807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12/02</a:t>
              </a:r>
            </a:p>
          </p:txBody>
        </p:sp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4BF5787D-D271-9F68-A2E1-EB6E8EF7E65B}"/>
                </a:ext>
              </a:extLst>
            </p:cNvPr>
            <p:cNvSpPr/>
            <p:nvPr/>
          </p:nvSpPr>
          <p:spPr bwMode="auto">
            <a:xfrm>
              <a:off x="3677739" y="2067105"/>
              <a:ext cx="576064" cy="64807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17/02</a:t>
              </a:r>
            </a:p>
          </p:txBody>
        </p:sp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6F397CDE-C31F-7711-2011-56EEA28BEC5D}"/>
                </a:ext>
              </a:extLst>
            </p:cNvPr>
            <p:cNvSpPr/>
            <p:nvPr/>
          </p:nvSpPr>
          <p:spPr bwMode="auto">
            <a:xfrm>
              <a:off x="5071617" y="2075604"/>
              <a:ext cx="576064" cy="64807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05/03</a:t>
              </a:r>
            </a:p>
          </p:txBody>
        </p:sp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D3C59391-F56D-58D7-2D5C-82A66BDF831E}"/>
                </a:ext>
              </a:extLst>
            </p:cNvPr>
            <p:cNvSpPr/>
            <p:nvPr/>
          </p:nvSpPr>
          <p:spPr bwMode="auto">
            <a:xfrm>
              <a:off x="6369502" y="2075604"/>
              <a:ext cx="576064" cy="648072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17/03</a:t>
              </a:r>
            </a:p>
          </p:txBody>
        </p:sp>
      </p:grpSp>
      <p:sp>
        <p:nvSpPr>
          <p:cNvPr id="9" name="Rettangolo 8">
            <a:extLst>
              <a:ext uri="{FF2B5EF4-FFF2-40B4-BE49-F238E27FC236}">
                <a16:creationId xmlns:a16="http://schemas.microsoft.com/office/drawing/2014/main" id="{EDB3EB89-5FC1-13A7-CBA9-57FB38564DB4}"/>
              </a:ext>
            </a:extLst>
          </p:cNvPr>
          <p:cNvSpPr/>
          <p:nvPr/>
        </p:nvSpPr>
        <p:spPr bwMode="auto">
          <a:xfrm>
            <a:off x="7887356" y="1355524"/>
            <a:ext cx="782661" cy="84934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   </a:t>
            </a:r>
            <a:r>
              <a:rPr kumimoji="0" lang="it-IT" sz="32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rPr>
              <a:t>P</a:t>
            </a:r>
            <a:endParaRPr kumimoji="0" lang="it-IT" sz="3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b="1" dirty="0"/>
              <a:t>24/03</a:t>
            </a:r>
            <a:endParaRPr kumimoji="0" lang="it-IT" sz="1100" b="1" i="0" u="none" strike="noStrike" cap="none" normalizeH="0" baseline="0" dirty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6749D9B9-8130-D181-4F6E-8B2AB325D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746" y="1944991"/>
            <a:ext cx="614158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95250" indent="-95250" algn="l" eaLnBrk="1" hangingPunct="1"/>
            <a:r>
              <a:rPr lang="it-IT" sz="2000" b="1" kern="0" dirty="0">
                <a:solidFill>
                  <a:srgbClr val="0000FF"/>
                </a:solidFill>
                <a:latin typeface="Arial Black" pitchFamily="34" charset="0"/>
              </a:rPr>
              <a:t>cinque workshop di due ore di Metodo</a:t>
            </a:r>
            <a:endParaRPr lang="it-IT" sz="1000" b="1" i="1" kern="0" dirty="0">
              <a:solidFill>
                <a:srgbClr val="993300"/>
              </a:solidFill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0DE82D75-F72D-A8CF-3BBA-561D1C123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0875" y="4431161"/>
            <a:ext cx="42628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MS PGothic" pitchFamily="34" charset="-128"/>
                <a:cs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95250" indent="-95250" algn="l" eaLnBrk="1" hangingPunct="1"/>
            <a:r>
              <a:rPr lang="it-IT" sz="2000" b="1" kern="0" dirty="0">
                <a:solidFill>
                  <a:schemeClr val="tx1"/>
                </a:solidFill>
                <a:latin typeface="Arial Black" pitchFamily="34" charset="0"/>
              </a:rPr>
              <a:t>cinque momenti di progettazione in gruppo</a:t>
            </a:r>
            <a:endParaRPr lang="it-IT" sz="1000" b="1" i="1" kern="0" dirty="0">
              <a:solidFill>
                <a:schemeClr val="tx1"/>
              </a:solidFill>
            </a:endParaRP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526E86AB-F56D-2663-49BD-122CA8989320}"/>
              </a:ext>
            </a:extLst>
          </p:cNvPr>
          <p:cNvGrpSpPr/>
          <p:nvPr/>
        </p:nvGrpSpPr>
        <p:grpSpPr>
          <a:xfrm>
            <a:off x="1756243" y="3497319"/>
            <a:ext cx="5904656" cy="626640"/>
            <a:chOff x="1691680" y="4458360"/>
            <a:chExt cx="5904656" cy="626640"/>
          </a:xfrm>
        </p:grpSpPr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B115A8C5-5FE8-AE38-8286-9E8DD2A4407C}"/>
                </a:ext>
              </a:extLst>
            </p:cNvPr>
            <p:cNvSpPr/>
            <p:nvPr/>
          </p:nvSpPr>
          <p:spPr bwMode="auto">
            <a:xfrm>
              <a:off x="1691680" y="4458360"/>
              <a:ext cx="596594" cy="576064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id="{70669EF8-C1A1-97DF-0328-8881ADD72E12}"/>
                </a:ext>
              </a:extLst>
            </p:cNvPr>
            <p:cNvSpPr/>
            <p:nvPr/>
          </p:nvSpPr>
          <p:spPr bwMode="auto">
            <a:xfrm>
              <a:off x="3013004" y="4458360"/>
              <a:ext cx="596594" cy="576064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" name="Rettangolo 14">
              <a:extLst>
                <a:ext uri="{FF2B5EF4-FFF2-40B4-BE49-F238E27FC236}">
                  <a16:creationId xmlns:a16="http://schemas.microsoft.com/office/drawing/2014/main" id="{253A5E80-F773-FAD6-0567-B071968EEBE0}"/>
                </a:ext>
              </a:extLst>
            </p:cNvPr>
            <p:cNvSpPr/>
            <p:nvPr/>
          </p:nvSpPr>
          <p:spPr bwMode="auto">
            <a:xfrm>
              <a:off x="4361983" y="4458360"/>
              <a:ext cx="596594" cy="576064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384C2DC8-A74E-5326-EF6E-C7D02F7F9773}"/>
                </a:ext>
              </a:extLst>
            </p:cNvPr>
            <p:cNvSpPr/>
            <p:nvPr/>
          </p:nvSpPr>
          <p:spPr bwMode="auto">
            <a:xfrm>
              <a:off x="5746034" y="4493342"/>
              <a:ext cx="596594" cy="576064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5C6D968C-4082-B871-DE27-A6533778B75A}"/>
                </a:ext>
              </a:extLst>
            </p:cNvPr>
            <p:cNvSpPr/>
            <p:nvPr/>
          </p:nvSpPr>
          <p:spPr bwMode="auto">
            <a:xfrm>
              <a:off x="6999742" y="4508936"/>
              <a:ext cx="596594" cy="576064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55B6FC6B-8207-4DDE-225B-F71175EAD04D}"/>
              </a:ext>
            </a:extLst>
          </p:cNvPr>
          <p:cNvGrpSpPr/>
          <p:nvPr/>
        </p:nvGrpSpPr>
        <p:grpSpPr>
          <a:xfrm>
            <a:off x="1787701" y="3820115"/>
            <a:ext cx="360" cy="360"/>
            <a:chOff x="1715693" y="4402436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B5001C6D-1169-34AF-FF01-C9E6AC3FD084}"/>
                    </a:ext>
                  </a:extLst>
                </p14:cNvPr>
                <p14:cNvContentPartPr/>
                <p14:nvPr/>
              </p14:nvContentPartPr>
              <p14:xfrm>
                <a:off x="1715693" y="4402436"/>
                <a:ext cx="360" cy="360"/>
              </p14:xfrm>
            </p:contentPart>
          </mc:Choice>
          <mc:Fallback xmlns=""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1521F485-BAD0-54A8-8EC9-F0168063139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709573" y="4396316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D2001518-18B6-830A-216D-6FA2EBDEA565}"/>
                    </a:ext>
                  </a:extLst>
                </p14:cNvPr>
                <p14:cNvContentPartPr/>
                <p14:nvPr/>
              </p14:nvContentPartPr>
              <p14:xfrm>
                <a:off x="1715693" y="4402436"/>
                <a:ext cx="360" cy="360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2FA7478E-F378-79C5-0128-81504CB0F41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709573" y="4396316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0B9A797D-E1DC-B310-8F23-3173F1A59A80}"/>
                  </a:ext>
                </a:extLst>
              </p14:cNvPr>
              <p14:cNvContentPartPr/>
              <p14:nvPr/>
            </p14:nvContentPartPr>
            <p14:xfrm>
              <a:off x="1821541" y="3808955"/>
              <a:ext cx="360" cy="360"/>
            </p14:xfrm>
          </p:contentPart>
        </mc:Choice>
        <mc:Fallback xmlns=""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0B9A797D-E1DC-B310-8F23-3173F1A59A8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15421" y="380283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AAE77065-08C1-A7A9-3D39-6003A2390FAC}"/>
                  </a:ext>
                </a:extLst>
              </p14:cNvPr>
              <p14:cNvContentPartPr/>
              <p14:nvPr/>
            </p14:nvContentPartPr>
            <p14:xfrm>
              <a:off x="6969541" y="4170035"/>
              <a:ext cx="360" cy="360"/>
            </p14:xfrm>
          </p:contentPart>
        </mc:Choice>
        <mc:Fallback xmlns=""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AAE77065-08C1-A7A9-3D39-6003A2390FA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63421" y="4163915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18F5CB0D-4598-814A-ED13-51C767B2B9F8}"/>
              </a:ext>
            </a:extLst>
          </p:cNvPr>
          <p:cNvGrpSpPr/>
          <p:nvPr/>
        </p:nvGrpSpPr>
        <p:grpSpPr>
          <a:xfrm>
            <a:off x="4734301" y="3899212"/>
            <a:ext cx="360" cy="360"/>
            <a:chOff x="4662293" y="4481533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4" name="Input penna 23">
                  <a:extLst>
                    <a:ext uri="{FF2B5EF4-FFF2-40B4-BE49-F238E27FC236}">
                      <a16:creationId xmlns:a16="http://schemas.microsoft.com/office/drawing/2014/main" id="{75EC81B8-8E9E-8329-2609-6CB9DDC4888D}"/>
                    </a:ext>
                  </a:extLst>
                </p14:cNvPr>
                <p14:cNvContentPartPr/>
                <p14:nvPr/>
              </p14:nvContentPartPr>
              <p14:xfrm>
                <a:off x="4662293" y="4481533"/>
                <a:ext cx="360" cy="360"/>
              </p14:xfrm>
            </p:contentPart>
          </mc:Choice>
          <mc:Fallback xmlns=""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EFA72AC-354C-79BB-B584-540A8909751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656173" y="447541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5" name="Input penna 24">
                  <a:extLst>
                    <a:ext uri="{FF2B5EF4-FFF2-40B4-BE49-F238E27FC236}">
                      <a16:creationId xmlns:a16="http://schemas.microsoft.com/office/drawing/2014/main" id="{E44A1452-89C8-E18C-F7CD-1CDDD9A9C6FA}"/>
                    </a:ext>
                  </a:extLst>
                </p14:cNvPr>
                <p14:cNvContentPartPr/>
                <p14:nvPr/>
              </p14:nvContentPartPr>
              <p14:xfrm>
                <a:off x="4662293" y="4481533"/>
                <a:ext cx="360" cy="360"/>
              </p14:xfrm>
            </p:contentPart>
          </mc:Choice>
          <mc:Fallback xmlns=""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81F2A17-834F-1E1A-2BAF-7D1D36C40AB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656173" y="447541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2E5CAEFA-7F9F-991D-9BA1-516B4A5149C5}"/>
              </a:ext>
            </a:extLst>
          </p:cNvPr>
          <p:cNvGrpSpPr/>
          <p:nvPr/>
        </p:nvGrpSpPr>
        <p:grpSpPr>
          <a:xfrm>
            <a:off x="3198901" y="3876892"/>
            <a:ext cx="360" cy="360"/>
            <a:chOff x="3126893" y="4459213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C8D3A211-979D-3C88-9265-0990F88B68D8}"/>
                    </a:ext>
                  </a:extLst>
                </p14:cNvPr>
                <p14:cNvContentPartPr/>
                <p14:nvPr/>
              </p14:nvContentPartPr>
              <p14:xfrm>
                <a:off x="3126893" y="4459213"/>
                <a:ext cx="360" cy="360"/>
              </p14:xfrm>
            </p:contentPart>
          </mc:Choice>
          <mc:Fallback xmlns=""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FE18FF8-D478-2838-EB2F-9BAA63653B7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20773" y="445309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26DCC6C-3D12-DE16-ED2D-1FE706D53055}"/>
                    </a:ext>
                  </a:extLst>
                </p14:cNvPr>
                <p14:cNvContentPartPr/>
                <p14:nvPr/>
              </p14:nvContentPartPr>
              <p14:xfrm>
                <a:off x="3126893" y="4459213"/>
                <a:ext cx="360" cy="360"/>
              </p14:xfrm>
            </p:contentPart>
          </mc:Choice>
          <mc:Fallback xmlns=""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8C6C5FD-32B8-8308-EE48-58C06C9D5EE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20773" y="445309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7FDA6AED-23F7-17ED-C06E-DC3E9C33405E}"/>
                  </a:ext>
                </a:extLst>
              </p14:cNvPr>
              <p14:cNvContentPartPr/>
              <p14:nvPr/>
            </p14:nvContentPartPr>
            <p14:xfrm>
              <a:off x="5253781" y="4124932"/>
              <a:ext cx="360" cy="36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7FDA6AED-23F7-17ED-C06E-DC3E9C33405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47661" y="4118812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E8A8CBBD-12B2-4CD0-7429-AFF72C10D1B3}"/>
                  </a:ext>
                </a:extLst>
              </p14:cNvPr>
              <p14:cNvContentPartPr/>
              <p14:nvPr/>
            </p14:nvContentPartPr>
            <p14:xfrm>
              <a:off x="7590181" y="4226812"/>
              <a:ext cx="360" cy="360"/>
            </p14:xfrm>
          </p:contentPart>
        </mc:Choice>
        <mc:Fallback xmlns=""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E8A8CBBD-12B2-4CD0-7429-AFF72C10D1B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84061" y="4220692"/>
                <a:ext cx="12600" cy="12600"/>
              </a:xfrm>
              <a:prstGeom prst="rect">
                <a:avLst/>
              </a:prstGeom>
            </p:spPr>
          </p:pic>
        </mc:Fallback>
      </mc:AlternateContent>
      <p:cxnSp>
        <p:nvCxnSpPr>
          <p:cNvPr id="31" name="Connettore 2 52">
            <a:extLst>
              <a:ext uri="{FF2B5EF4-FFF2-40B4-BE49-F238E27FC236}">
                <a16:creationId xmlns:a16="http://schemas.microsoft.com/office/drawing/2014/main" id="{D6E38A31-4644-C409-C8A0-AE3B18EA8B45}"/>
              </a:ext>
            </a:extLst>
          </p:cNvPr>
          <p:cNvCxnSpPr>
            <a:stCxn id="13" idx="3"/>
            <a:endCxn id="17" idx="1"/>
          </p:cNvCxnSpPr>
          <p:nvPr/>
        </p:nvCxnSpPr>
        <p:spPr bwMode="auto">
          <a:xfrm>
            <a:off x="2352837" y="3785351"/>
            <a:ext cx="4711468" cy="505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2" name="Connettore 2 45">
            <a:extLst>
              <a:ext uri="{FF2B5EF4-FFF2-40B4-BE49-F238E27FC236}">
                <a16:creationId xmlns:a16="http://schemas.microsoft.com/office/drawing/2014/main" id="{F6B3C37B-35E8-C9F4-209F-1D8FB966B520}"/>
              </a:ext>
            </a:extLst>
          </p:cNvPr>
          <p:cNvCxnSpPr>
            <a:cxnSpLocks/>
            <a:endCxn id="9" idx="2"/>
          </p:cNvCxnSpPr>
          <p:nvPr/>
        </p:nvCxnSpPr>
        <p:spPr bwMode="auto">
          <a:xfrm flipV="1">
            <a:off x="7351539" y="2204864"/>
            <a:ext cx="927148" cy="13348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3" name="Connettore 2 47">
            <a:extLst>
              <a:ext uri="{FF2B5EF4-FFF2-40B4-BE49-F238E27FC236}">
                <a16:creationId xmlns:a16="http://schemas.microsoft.com/office/drawing/2014/main" id="{DC39EDEA-051E-4E01-0C48-32A8E8A95F41}"/>
              </a:ext>
            </a:extLst>
          </p:cNvPr>
          <p:cNvCxnSpPr>
            <a:cxnSpLocks/>
          </p:cNvCxnSpPr>
          <p:nvPr/>
        </p:nvCxnSpPr>
        <p:spPr bwMode="auto">
          <a:xfrm flipH="1">
            <a:off x="2051720" y="1944991"/>
            <a:ext cx="576064" cy="15618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4" name="Connettore 2 48">
            <a:extLst>
              <a:ext uri="{FF2B5EF4-FFF2-40B4-BE49-F238E27FC236}">
                <a16:creationId xmlns:a16="http://schemas.microsoft.com/office/drawing/2014/main" id="{6761A0E9-5569-B2EF-E0FD-221C06D1FF17}"/>
              </a:ext>
            </a:extLst>
          </p:cNvPr>
          <p:cNvCxnSpPr>
            <a:cxnSpLocks/>
          </p:cNvCxnSpPr>
          <p:nvPr/>
        </p:nvCxnSpPr>
        <p:spPr bwMode="auto">
          <a:xfrm flipH="1">
            <a:off x="3347864" y="1988840"/>
            <a:ext cx="648072" cy="15179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5" name="Connettore 2 49">
            <a:extLst>
              <a:ext uri="{FF2B5EF4-FFF2-40B4-BE49-F238E27FC236}">
                <a16:creationId xmlns:a16="http://schemas.microsoft.com/office/drawing/2014/main" id="{81C8B6D0-B2BE-A710-D1FD-CCF8F7B731F9}"/>
              </a:ext>
            </a:extLst>
          </p:cNvPr>
          <p:cNvCxnSpPr>
            <a:cxnSpLocks/>
          </p:cNvCxnSpPr>
          <p:nvPr/>
        </p:nvCxnSpPr>
        <p:spPr bwMode="auto">
          <a:xfrm flipH="1">
            <a:off x="4772757" y="1988840"/>
            <a:ext cx="591331" cy="15434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cxnSp>
        <p:nvCxnSpPr>
          <p:cNvPr id="36" name="Connettore 2 50">
            <a:extLst>
              <a:ext uri="{FF2B5EF4-FFF2-40B4-BE49-F238E27FC236}">
                <a16:creationId xmlns:a16="http://schemas.microsoft.com/office/drawing/2014/main" id="{B7AF83B5-F21A-2D42-52A9-FCB2DEC1F2EA}"/>
              </a:ext>
            </a:extLst>
          </p:cNvPr>
          <p:cNvCxnSpPr>
            <a:cxnSpLocks/>
          </p:cNvCxnSpPr>
          <p:nvPr/>
        </p:nvCxnSpPr>
        <p:spPr bwMode="auto">
          <a:xfrm flipH="1">
            <a:off x="6073539" y="2132856"/>
            <a:ext cx="514685" cy="13994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</p:cxn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521EF8FC-9393-FEA6-952E-DAF1F01F07D5}"/>
              </a:ext>
            </a:extLst>
          </p:cNvPr>
          <p:cNvSpPr txBox="1"/>
          <p:nvPr/>
        </p:nvSpPr>
        <p:spPr>
          <a:xfrm>
            <a:off x="3332973" y="376140"/>
            <a:ext cx="2558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Il programma 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923C3BCF-BB83-1B6D-A913-948E9F83340C}"/>
              </a:ext>
            </a:extLst>
          </p:cNvPr>
          <p:cNvSpPr/>
          <p:nvPr/>
        </p:nvSpPr>
        <p:spPr bwMode="auto">
          <a:xfrm>
            <a:off x="211312" y="1493283"/>
            <a:ext cx="585215" cy="648072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27/01</a:t>
            </a:r>
          </a:p>
        </p:txBody>
      </p:sp>
      <p:pic>
        <p:nvPicPr>
          <p:cNvPr id="41" name="Immagine 40">
            <a:extLst>
              <a:ext uri="{FF2B5EF4-FFF2-40B4-BE49-F238E27FC236}">
                <a16:creationId xmlns:a16="http://schemas.microsoft.com/office/drawing/2014/main" id="{F937B1DD-E1D8-B27D-3D7E-14B22331BDD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187" y="4398899"/>
            <a:ext cx="1210151" cy="16942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01E63-6211-FDE7-1FC0-49412EAFC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>
            <a:extLst>
              <a:ext uri="{FF2B5EF4-FFF2-40B4-BE49-F238E27FC236}">
                <a16:creationId xmlns:a16="http://schemas.microsoft.com/office/drawing/2014/main" id="{FB3EE155-933E-DEC5-D430-F450386DAD6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08063" y="333375"/>
            <a:ext cx="8135937" cy="2078038"/>
          </a:xfrm>
        </p:spPr>
        <p:txBody>
          <a:bodyPr lIns="92075" tIns="46038" rIns="92075" bIns="46038"/>
          <a:lstStyle/>
          <a:p>
            <a:pPr algn="l" eaLnBrk="1" hangingPunct="1">
              <a:lnSpc>
                <a:spcPct val="80000"/>
              </a:lnSpc>
            </a:pPr>
            <a:r>
              <a:rPr lang="it-IT" sz="2800" dirty="0">
                <a:solidFill>
                  <a:schemeClr val="tx1"/>
                </a:solidFill>
                <a:latin typeface="Arial Black" pitchFamily="34" charset="0"/>
              </a:rPr>
              <a:t>ANALISI</a:t>
            </a:r>
            <a:br>
              <a:rPr lang="it-IT" sz="3200" dirty="0">
                <a:solidFill>
                  <a:srgbClr val="0000FF"/>
                </a:solidFill>
                <a:latin typeface="Arial Black" pitchFamily="34" charset="0"/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36866" name="CasellaDiTesto 2">
            <a:extLst>
              <a:ext uri="{FF2B5EF4-FFF2-40B4-BE49-F238E27FC236}">
                <a16:creationId xmlns:a16="http://schemas.microsoft.com/office/drawing/2014/main" id="{A0A0A041-67CA-998C-8923-BCBA3028F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372394"/>
            <a:ext cx="7643812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b="1" dirty="0">
              <a:latin typeface="Arial" pitchFamily="34" charset="0"/>
            </a:endParaRPr>
          </a:p>
          <a:p>
            <a:endParaRPr lang="it-IT" b="1" dirty="0">
              <a:latin typeface="Arial" pitchFamily="34" charset="0"/>
            </a:endParaRPr>
          </a:p>
          <a:p>
            <a:r>
              <a:rPr lang="it-IT" sz="2000" b="1" dirty="0">
                <a:cs typeface="Times New Roman" panose="02020603050405020304" pitchFamily="18" charset="0"/>
              </a:rPr>
              <a:t>Le forze in gioco</a:t>
            </a:r>
          </a:p>
          <a:p>
            <a:r>
              <a:rPr lang="it-IT" sz="2000" b="1" dirty="0"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it-IT" sz="2000" b="1" dirty="0">
                <a:cs typeface="Times New Roman" panose="02020603050405020304" pitchFamily="18" charset="0"/>
              </a:rPr>
              <a:t>I Comuni di Aquino, Piedimonte, Villa Santa Lucia, Cassino e San Vittore del Lazio fanno parte dell’Associazione dei Comuni </a:t>
            </a:r>
            <a:r>
              <a:rPr lang="it-IT" sz="2000" b="1" dirty="0">
                <a:solidFill>
                  <a:srgbClr val="FFFF00"/>
                </a:solidFill>
                <a:cs typeface="Times New Roman" panose="02020603050405020304" pitchFamily="18" charset="0"/>
              </a:rPr>
              <a:t>SER.A.F. fin dal 2004</a:t>
            </a:r>
          </a:p>
          <a:p>
            <a:pPr marL="342900" indent="-342900">
              <a:buAutoNum type="arabicPeriod"/>
            </a:pPr>
            <a:r>
              <a:rPr lang="it-IT" sz="2000" b="1" dirty="0">
                <a:cs typeface="Times New Roman" panose="02020603050405020304" pitchFamily="18" charset="0"/>
              </a:rPr>
              <a:t>Cervaro non è associato </a:t>
            </a:r>
          </a:p>
          <a:p>
            <a:pPr marL="342900" indent="-342900">
              <a:buAutoNum type="arabicPeriod"/>
            </a:pPr>
            <a:r>
              <a:rPr lang="it-IT" sz="2000" b="1" dirty="0">
                <a:cs typeface="Times New Roman" panose="02020603050405020304" pitchFamily="18" charset="0"/>
              </a:rPr>
              <a:t>I Comuni di Aquino, Piedimonte e Villa Santa Lucia fanno parte anche </a:t>
            </a:r>
            <a:r>
              <a:rPr lang="it-IT" sz="2000" b="1" dirty="0">
                <a:solidFill>
                  <a:srgbClr val="FFFF00"/>
                </a:solidFill>
                <a:cs typeface="Times New Roman" panose="02020603050405020304" pitchFamily="18" charset="0"/>
              </a:rPr>
              <a:t>dell’Unione Cinque Città </a:t>
            </a:r>
          </a:p>
          <a:p>
            <a:pPr marL="342900" indent="-342900">
              <a:buAutoNum type="arabicPeriod"/>
            </a:pPr>
            <a:r>
              <a:rPr lang="it-IT" sz="2000" b="1" dirty="0">
                <a:cs typeface="Times New Roman" panose="02020603050405020304" pitchFamily="18" charset="0"/>
              </a:rPr>
              <a:t>I Comuni aderenti a SER.A.F. fanno pure parte </a:t>
            </a:r>
            <a:r>
              <a:rPr lang="it-IT" sz="2000" b="1" dirty="0">
                <a:solidFill>
                  <a:srgbClr val="FFFF00"/>
                </a:solidFill>
                <a:cs typeface="Times New Roman" panose="02020603050405020304" pitchFamily="18" charset="0"/>
              </a:rPr>
              <a:t>dell’Associazione Terra dei Cammini </a:t>
            </a:r>
            <a:r>
              <a:rPr lang="it-IT" sz="2000" b="1" dirty="0">
                <a:cs typeface="Times New Roman" panose="02020603050405020304" pitchFamily="18" charset="0"/>
              </a:rPr>
              <a:t>costituita per aggregare tutti i Comuni posti sul percorso della Francigena nel Sud che corre sulla Casilina</a:t>
            </a:r>
          </a:p>
          <a:p>
            <a:pPr marL="342900" indent="-342900">
              <a:buAutoNum type="arabicPeriod"/>
            </a:pPr>
            <a:r>
              <a:rPr lang="it-IT" sz="2000" b="1" dirty="0">
                <a:cs typeface="Times New Roman" panose="02020603050405020304" pitchFamily="18" charset="0"/>
              </a:rPr>
              <a:t>I Comuni di Aquino, Piedimonte e Villa fanno pure parte della </a:t>
            </a:r>
            <a:r>
              <a:rPr lang="it-IT" sz="2000" b="1" dirty="0">
                <a:solidFill>
                  <a:srgbClr val="FFFF00"/>
                </a:solidFill>
                <a:cs typeface="Times New Roman" panose="02020603050405020304" pitchFamily="18" charset="0"/>
              </a:rPr>
              <a:t>DMO Terra dei Cammini </a:t>
            </a:r>
            <a:r>
              <a:rPr lang="it-IT" sz="2000" b="1" dirty="0">
                <a:cs typeface="Times New Roman" panose="02020603050405020304" pitchFamily="18" charset="0"/>
              </a:rPr>
              <a:t>costituita nel 2025</a:t>
            </a:r>
          </a:p>
          <a:p>
            <a:pPr marL="342900" indent="-342900">
              <a:buAutoNum type="arabicPeriod"/>
            </a:pPr>
            <a:endParaRPr lang="it-IT" b="1" dirty="0">
              <a:latin typeface="Arial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E07454C-3A04-B941-F453-E5E67B17F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504" y="764704"/>
            <a:ext cx="1212701" cy="108585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C4E39CE-8016-A45F-4522-D72D562572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700" y="764704"/>
            <a:ext cx="895350" cy="108585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28A3197-2C9E-98D8-EEB5-F257FAA037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545" y="984251"/>
            <a:ext cx="1733306" cy="64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99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0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8" grpId="0"/>
      <p:bldP spid="21913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1FE73-A21E-875D-9B3C-ACB3FE97D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>
            <a:extLst>
              <a:ext uri="{FF2B5EF4-FFF2-40B4-BE49-F238E27FC236}">
                <a16:creationId xmlns:a16="http://schemas.microsoft.com/office/drawing/2014/main" id="{18079FF5-92D8-F848-21C7-7D949CDDEAF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059832" y="-243408"/>
            <a:ext cx="7991921" cy="2078038"/>
          </a:xfrm>
        </p:spPr>
        <p:txBody>
          <a:bodyPr lIns="92075" tIns="46038" rIns="92075" bIns="46038"/>
          <a:lstStyle/>
          <a:p>
            <a:pPr algn="l" eaLnBrk="1" hangingPunct="1">
              <a:lnSpc>
                <a:spcPct val="80000"/>
              </a:lnSpc>
            </a:pPr>
            <a:r>
              <a:rPr lang="it-I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ANALISI</a:t>
            </a:r>
            <a:br>
              <a:rPr lang="it-IT" sz="3200" dirty="0">
                <a:solidFill>
                  <a:srgbClr val="0000FF"/>
                </a:solidFill>
                <a:latin typeface="Arial Black" pitchFamily="34" charset="0"/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36866" name="CasellaDiTesto 2">
            <a:extLst>
              <a:ext uri="{FF2B5EF4-FFF2-40B4-BE49-F238E27FC236}">
                <a16:creationId xmlns:a16="http://schemas.microsoft.com/office/drawing/2014/main" id="{00E785F2-CA1D-51E5-ED06-9AF810103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094" y="1040125"/>
            <a:ext cx="764381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dirty="0">
                <a:cs typeface="Times New Roman" panose="02020603050405020304" pitchFamily="18" charset="0"/>
              </a:rPr>
              <a:t>Il tracciato da Aquino a San Vittore del Lazio è stato definito e formalizzato con Delibere di Giunta da Aquino a San Vittore con il Progetto Finanziato dalla Regione Lazio dal nome </a:t>
            </a:r>
            <a:r>
              <a:rPr lang="it-IT" sz="2000" b="1" dirty="0">
                <a:solidFill>
                  <a:srgbClr val="FFFF00"/>
                </a:solidFill>
                <a:cs typeface="Times New Roman" panose="02020603050405020304" pitchFamily="18" charset="0"/>
              </a:rPr>
              <a:t>Francigena V.E.R.S.O. Sud </a:t>
            </a:r>
          </a:p>
          <a:p>
            <a:endParaRPr lang="it-IT" sz="2000" b="1" dirty="0">
              <a:solidFill>
                <a:srgbClr val="FFFF00"/>
              </a:solidFill>
              <a:cs typeface="Times New Roman" panose="02020603050405020304" pitchFamily="18" charset="0"/>
            </a:endParaRPr>
          </a:p>
          <a:p>
            <a:r>
              <a:rPr lang="it-IT" sz="2000" b="1" dirty="0">
                <a:cs typeface="Times New Roman" panose="02020603050405020304" pitchFamily="18" charset="0"/>
              </a:rPr>
              <a:t>I cartelli direzionali sono stati acquistati e depositati presso il Comune di Aquino quando il Presidente SER.A.F. era il Presidente del Consiglio di Aquino</a:t>
            </a:r>
          </a:p>
          <a:p>
            <a:endParaRPr lang="it-IT" sz="2000" b="1" dirty="0">
              <a:cs typeface="Times New Roman" panose="02020603050405020304" pitchFamily="18" charset="0"/>
            </a:endParaRPr>
          </a:p>
          <a:p>
            <a:r>
              <a:rPr lang="it-IT" sz="2000" b="1" dirty="0">
                <a:cs typeface="Times New Roman" panose="02020603050405020304" pitchFamily="18" charset="0"/>
              </a:rPr>
              <a:t>Ci sono ancora residui del finanziamento per chi volesse aggiungere altri cartelli a quelli ancora depositati e li ha San Vittore del Lazio</a:t>
            </a:r>
          </a:p>
          <a:p>
            <a:endParaRPr lang="it-IT" b="1" dirty="0">
              <a:latin typeface="Arial" pitchFamily="34" charset="0"/>
            </a:endParaRPr>
          </a:p>
          <a:p>
            <a:pPr marL="342900" indent="-342900">
              <a:buAutoNum type="arabicPeriod"/>
            </a:pPr>
            <a:endParaRPr lang="it-IT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17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0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8" grpId="0"/>
      <p:bldP spid="21913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491880" y="33067"/>
            <a:ext cx="8135937" cy="2078038"/>
          </a:xfrm>
        </p:spPr>
        <p:txBody>
          <a:bodyPr lIns="92075" tIns="46038" rIns="92075" bIns="46038"/>
          <a:lstStyle/>
          <a:p>
            <a:pPr algn="l" eaLnBrk="1" hangingPunct="1">
              <a:lnSpc>
                <a:spcPct val="80000"/>
              </a:lnSpc>
            </a:pPr>
            <a:r>
              <a:rPr lang="it-IT" sz="2800" dirty="0">
                <a:solidFill>
                  <a:schemeClr val="tx1"/>
                </a:solidFill>
                <a:latin typeface="Arial Black" pitchFamily="34" charset="0"/>
              </a:rPr>
              <a:t>ANALISI</a:t>
            </a:r>
            <a:br>
              <a:rPr lang="it-IT" sz="3200" dirty="0">
                <a:solidFill>
                  <a:srgbClr val="0000FF"/>
                </a:solidFill>
                <a:latin typeface="Arial Black" pitchFamily="34" charset="0"/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36866" name="CasellaDiTesto 2"/>
          <p:cNvSpPr txBox="1">
            <a:spLocks noChangeArrowheads="1"/>
          </p:cNvSpPr>
          <p:nvPr/>
        </p:nvSpPr>
        <p:spPr bwMode="auto">
          <a:xfrm>
            <a:off x="683568" y="1372394"/>
            <a:ext cx="7643812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 dirty="0">
                <a:cs typeface="Times New Roman" panose="02020603050405020304" pitchFamily="18" charset="0"/>
              </a:rPr>
              <a:t>Dal sito </a:t>
            </a:r>
            <a:r>
              <a:rPr lang="it-IT" sz="2000" b="1" dirty="0"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www.associazioneterradeicammini.it</a:t>
            </a:r>
            <a:r>
              <a:rPr lang="it-IT" sz="2000" b="1" dirty="0"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it-IT" sz="2000" b="1" dirty="0">
                <a:cs typeface="Times New Roman" panose="02020603050405020304" pitchFamily="18" charset="0"/>
              </a:rPr>
              <a:t>l’autostrada A1 è la traccia in rosso, la Casilina è la traccia in arancione e la Francigena è la traccia in blu</a:t>
            </a:r>
          </a:p>
          <a:p>
            <a:pPr marL="342900" indent="-342900">
              <a:buAutoNum type="arabicPeriod"/>
            </a:pPr>
            <a:r>
              <a:rPr lang="it-IT" sz="2000" b="1" dirty="0">
                <a:cs typeface="Times New Roman" panose="02020603050405020304" pitchFamily="18" charset="0"/>
              </a:rPr>
              <a:t>La Francigena si incrocia con la Casilina nel punto in cui da Aquino si congiunge a Piedimonte SG</a:t>
            </a:r>
          </a:p>
          <a:p>
            <a:pPr marL="342900" indent="-342900">
              <a:buAutoNum type="arabicPeriod"/>
            </a:pPr>
            <a:endParaRPr lang="it-IT" b="1" dirty="0">
              <a:latin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425971"/>
            <a:ext cx="8381200" cy="2955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0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8" grpId="0"/>
      <p:bldP spid="21913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63888" y="188640"/>
            <a:ext cx="8135937" cy="2078038"/>
          </a:xfrm>
        </p:spPr>
        <p:txBody>
          <a:bodyPr lIns="92075" tIns="46038" rIns="92075" bIns="46038"/>
          <a:lstStyle/>
          <a:p>
            <a:pPr algn="l" eaLnBrk="1" hangingPunct="1">
              <a:lnSpc>
                <a:spcPct val="80000"/>
              </a:lnSpc>
            </a:pPr>
            <a:r>
              <a:rPr lang="it-I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ANALISI</a:t>
            </a:r>
            <a:br>
              <a:rPr lang="it-IT" sz="3200" dirty="0">
                <a:solidFill>
                  <a:schemeClr val="tx1"/>
                </a:solidFill>
                <a:latin typeface="Arial Black" pitchFamily="34" charset="0"/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043608" y="1204447"/>
            <a:ext cx="680429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b="1" dirty="0">
              <a:latin typeface="Arial" pitchFamily="34" charset="0"/>
            </a:endParaRPr>
          </a:p>
          <a:p>
            <a:r>
              <a:rPr lang="it-IT" b="1" dirty="0">
                <a:latin typeface="Arial" pitchFamily="34" charset="0"/>
              </a:rPr>
              <a:t> </a:t>
            </a:r>
            <a:r>
              <a:rPr lang="it-IT" sz="2000" b="1" dirty="0">
                <a:solidFill>
                  <a:srgbClr val="FFFF00"/>
                </a:solidFill>
                <a:cs typeface="Times New Roman" panose="02020603050405020304" pitchFamily="18" charset="0"/>
              </a:rPr>
              <a:t>Partendo da Aquino (da nord verso Sud ) </a:t>
            </a:r>
            <a:endParaRPr lang="it-IT" sz="3200" b="1" dirty="0">
              <a:solidFill>
                <a:srgbClr val="FFFF00"/>
              </a:solidFill>
              <a:cs typeface="Times New Roman" panose="02020603050405020304" pitchFamily="18" charset="0"/>
            </a:endParaRPr>
          </a:p>
          <a:p>
            <a:endParaRPr lang="it-IT" sz="2400" b="1" dirty="0">
              <a:cs typeface="Times New Roman" panose="02020603050405020304" pitchFamily="18" charset="0"/>
            </a:endParaRPr>
          </a:p>
          <a:p>
            <a:pPr algn="just"/>
            <a:r>
              <a:rPr lang="it-IT" sz="2000" b="1" dirty="0">
                <a:cs typeface="Times New Roman" panose="02020603050405020304" pitchFamily="18" charset="0"/>
              </a:rPr>
              <a:t>I cartelli ci sono, c’è il QR code che rimanda al sito </a:t>
            </a:r>
            <a:r>
              <a:rPr lang="it-IT" sz="2000" b="1" dirty="0"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www.associazioneterradeicammini.it</a:t>
            </a:r>
            <a:r>
              <a:rPr lang="it-IT" sz="2000" b="1" dirty="0">
                <a:cs typeface="Times New Roman" panose="02020603050405020304" pitchFamily="18" charset="0"/>
              </a:rPr>
              <a:t>, ma termina al confine del territorio con Piedimonte.  Qui il camminatore o prosegue fino al sottopassaggio ferroviario o gira a destra e passa per i campi fino a raggiungere la Casilina all’altezza del Comune. Se passa da sottopassaggio si trova fuori dalla Stazione, ma non ha indicazioni di dove dirigersi </a:t>
            </a:r>
            <a:endParaRPr lang="it-IT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56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0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8" grpId="0"/>
      <p:bldP spid="21913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DC736-A842-33FC-5F31-DA0B76227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>
            <a:extLst>
              <a:ext uri="{FF2B5EF4-FFF2-40B4-BE49-F238E27FC236}">
                <a16:creationId xmlns:a16="http://schemas.microsoft.com/office/drawing/2014/main" id="{8DD57E73-9A3B-9464-91F3-DE666F64F3C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491880" y="-171400"/>
            <a:ext cx="8135937" cy="2078038"/>
          </a:xfrm>
        </p:spPr>
        <p:txBody>
          <a:bodyPr lIns="92075" tIns="46038" rIns="92075" bIns="46038"/>
          <a:lstStyle/>
          <a:p>
            <a:pPr algn="l" eaLnBrk="1" hangingPunct="1">
              <a:lnSpc>
                <a:spcPct val="80000"/>
              </a:lnSpc>
            </a:pPr>
            <a:r>
              <a:rPr lang="it-I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ANALISI</a:t>
            </a:r>
            <a:br>
              <a:rPr lang="it-IT" sz="3200" dirty="0">
                <a:solidFill>
                  <a:schemeClr val="tx1"/>
                </a:solidFill>
                <a:latin typeface="Arial Black" pitchFamily="34" charset="0"/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7B7F10B-A9E8-0139-90B4-DC71918129CF}"/>
              </a:ext>
            </a:extLst>
          </p:cNvPr>
          <p:cNvSpPr txBox="1"/>
          <p:nvPr/>
        </p:nvSpPr>
        <p:spPr>
          <a:xfrm>
            <a:off x="1008063" y="1372394"/>
            <a:ext cx="6804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b="1" dirty="0">
              <a:latin typeface="Arial" pitchFamily="34" charset="0"/>
            </a:endParaRPr>
          </a:p>
          <a:p>
            <a:r>
              <a:rPr lang="it-IT" b="1" dirty="0">
                <a:latin typeface="Arial" pitchFamily="34" charset="0"/>
              </a:rPr>
              <a:t> </a:t>
            </a:r>
            <a:endParaRPr lang="it-IT" sz="2400" dirty="0"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1BA8F1-0745-DA6B-ACDA-1CDF159E5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11" y="980728"/>
            <a:ext cx="3657600" cy="275082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3593EA8-9054-8D27-2E34-D210D18FE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12" y="3899932"/>
            <a:ext cx="3657600" cy="275082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5BF21F5-4064-D9BF-F681-966EE94F7E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547" y="1371650"/>
            <a:ext cx="3757844" cy="1769318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952E58B-A0FC-135E-51AC-ECBE30DD71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807699"/>
            <a:ext cx="3657600" cy="2750820"/>
          </a:xfrm>
          <a:prstGeom prst="rect">
            <a:avLst/>
          </a:prstGeom>
        </p:spPr>
      </p:pic>
      <p:sp>
        <p:nvSpPr>
          <p:cNvPr id="11" name="Ovale 10">
            <a:extLst>
              <a:ext uri="{FF2B5EF4-FFF2-40B4-BE49-F238E27FC236}">
                <a16:creationId xmlns:a16="http://schemas.microsoft.com/office/drawing/2014/main" id="{94AF9613-A659-6F38-0311-CD9C724D56BB}"/>
              </a:ext>
            </a:extLst>
          </p:cNvPr>
          <p:cNvSpPr/>
          <p:nvPr/>
        </p:nvSpPr>
        <p:spPr>
          <a:xfrm>
            <a:off x="7452320" y="2060848"/>
            <a:ext cx="504056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DEB1806D-A190-87EB-B909-D5E301F09734}"/>
              </a:ext>
            </a:extLst>
          </p:cNvPr>
          <p:cNvCxnSpPr/>
          <p:nvPr/>
        </p:nvCxnSpPr>
        <p:spPr>
          <a:xfrm flipH="1">
            <a:off x="5076056" y="2420888"/>
            <a:ext cx="2376264" cy="4320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76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0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8" grpId="0"/>
      <p:bldP spid="21913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69AB6-8A30-6DBB-B954-7339F3A24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>
            <a:extLst>
              <a:ext uri="{FF2B5EF4-FFF2-40B4-BE49-F238E27FC236}">
                <a16:creationId xmlns:a16="http://schemas.microsoft.com/office/drawing/2014/main" id="{10EBB8DE-6421-7820-3AF6-B0A99F5757F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275856" y="54818"/>
            <a:ext cx="8135937" cy="2078038"/>
          </a:xfrm>
        </p:spPr>
        <p:txBody>
          <a:bodyPr lIns="92075" tIns="46038" rIns="92075" bIns="46038"/>
          <a:lstStyle/>
          <a:p>
            <a:pPr algn="l" eaLnBrk="1" hangingPunct="1">
              <a:lnSpc>
                <a:spcPct val="80000"/>
              </a:lnSpc>
            </a:pPr>
            <a:r>
              <a:rPr lang="it-I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ANALISI</a:t>
            </a:r>
            <a:br>
              <a:rPr lang="it-IT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DBD4CB4-E1F9-D3EA-9AFE-092B347DAD44}"/>
              </a:ext>
            </a:extLst>
          </p:cNvPr>
          <p:cNvSpPr txBox="1"/>
          <p:nvPr/>
        </p:nvSpPr>
        <p:spPr>
          <a:xfrm>
            <a:off x="1331640" y="764704"/>
            <a:ext cx="56166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b="1" dirty="0">
              <a:latin typeface="Arial" pitchFamily="34" charset="0"/>
            </a:endParaRPr>
          </a:p>
          <a:p>
            <a:endParaRPr lang="it-IT" sz="2000" b="1" dirty="0">
              <a:latin typeface="Arial" pitchFamily="34" charset="0"/>
              <a:cs typeface="Times New Roman" panose="02020603050405020304" pitchFamily="18" charset="0"/>
            </a:endParaRPr>
          </a:p>
          <a:p>
            <a:r>
              <a:rPr lang="it-IT" sz="2000" b="1" dirty="0">
                <a:cs typeface="Times New Roman" panose="02020603050405020304" pitchFamily="18" charset="0"/>
              </a:rPr>
              <a:t>Andando da Piedimonte ad Aquino (da sud a Nord) i Cartelli portano sulla Casilina invece che nella strada interna parallela </a:t>
            </a:r>
            <a:endParaRPr lang="it-IT" b="1" dirty="0"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79E5D5E-DA14-7B34-257B-394F47BC0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842742"/>
            <a:ext cx="3743805" cy="244008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BE7EE46-B479-3355-8F5C-F408E10FEB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329" y="2817194"/>
            <a:ext cx="3312368" cy="249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47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0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8" grpId="0"/>
      <p:bldP spid="21913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75856" y="54818"/>
            <a:ext cx="8135937" cy="2078038"/>
          </a:xfrm>
        </p:spPr>
        <p:txBody>
          <a:bodyPr lIns="92075" tIns="46038" rIns="92075" bIns="46038"/>
          <a:lstStyle/>
          <a:p>
            <a:pPr algn="l" eaLnBrk="1" hangingPunct="1">
              <a:lnSpc>
                <a:spcPct val="80000"/>
              </a:lnSpc>
            </a:pPr>
            <a:r>
              <a:rPr lang="it-IT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ANALISI</a:t>
            </a:r>
            <a:br>
              <a:rPr lang="it-IT" sz="3200" dirty="0">
                <a:solidFill>
                  <a:srgbClr val="0000FF"/>
                </a:solidFill>
                <a:latin typeface="Arial Black" pitchFamily="34" charset="0"/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316772" y="1043703"/>
            <a:ext cx="56166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b="1" dirty="0">
              <a:latin typeface="Arial" pitchFamily="34" charset="0"/>
            </a:endParaRPr>
          </a:p>
          <a:p>
            <a:pPr algn="just"/>
            <a:r>
              <a:rPr lang="it-IT" sz="2000" b="1" dirty="0">
                <a:cs typeface="Times New Roman" panose="02020603050405020304" pitchFamily="18" charset="0"/>
              </a:rPr>
              <a:t>I Cartelli fanno attraversare la Casilina e portano lungo un sentiero di campagna fino al rudere vicino alla stazione di Aquino </a:t>
            </a:r>
          </a:p>
          <a:p>
            <a:endParaRPr lang="it-IT" sz="2000" b="1" dirty="0">
              <a:latin typeface="Arial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B3AD53D-88AB-E8AD-A8F6-D2380F119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9" y="2674919"/>
            <a:ext cx="3577165" cy="209788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8BF9CC82-8CF2-00E8-9531-697E55B9B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132856"/>
            <a:ext cx="3456385" cy="297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4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0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8" grpId="0"/>
      <p:bldP spid="21913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51920" y="-192113"/>
            <a:ext cx="8135937" cy="2078038"/>
          </a:xfrm>
        </p:spPr>
        <p:txBody>
          <a:bodyPr lIns="92075" tIns="46038" rIns="92075" bIns="46038"/>
          <a:lstStyle/>
          <a:p>
            <a:pPr algn="l" eaLnBrk="1" hangingPunct="1">
              <a:lnSpc>
                <a:spcPct val="80000"/>
              </a:lnSpc>
            </a:pPr>
            <a:r>
              <a:rPr lang="it-I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ANALISI</a:t>
            </a:r>
            <a:br>
              <a:rPr lang="it-IT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sz="1200" b="1" i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sz="1200" b="1" i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it-IT" sz="1200" b="1" i="1" dirty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sz="1200" b="1" i="1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2773" y="4221088"/>
            <a:ext cx="7958451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1043607" y="870151"/>
            <a:ext cx="70567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cs typeface="Times New Roman" panose="02020603050405020304" pitchFamily="18" charset="0"/>
              </a:rPr>
              <a:t>1. La cartellonistica presente lungo il tracciato blu della Francigena non è coerente con la mappa</a:t>
            </a:r>
          </a:p>
          <a:p>
            <a:r>
              <a:rPr lang="it-IT" sz="2000" b="1" dirty="0">
                <a:cs typeface="Times New Roman" panose="02020603050405020304" pitchFamily="18" charset="0"/>
              </a:rPr>
              <a:t>2. La cartellonistica indicata da sud a nord e viceversa non c’è</a:t>
            </a:r>
          </a:p>
          <a:p>
            <a:r>
              <a:rPr lang="it-IT" sz="2000" b="1" dirty="0">
                <a:cs typeface="Times New Roman" panose="02020603050405020304" pitchFamily="18" charset="0"/>
              </a:rPr>
              <a:t>3. La cartellonistica è solo direzionale</a:t>
            </a:r>
          </a:p>
          <a:p>
            <a:r>
              <a:rPr lang="it-IT" sz="2000" b="1" dirty="0">
                <a:cs typeface="Times New Roman" panose="02020603050405020304" pitchFamily="18" charset="0"/>
              </a:rPr>
              <a:t>4. Non c’è la rappresentazione  del patrimonio presente sul territorio:</a:t>
            </a:r>
          </a:p>
          <a:p>
            <a:pPr marL="342900" indent="-342900">
              <a:buAutoNum type="alphaLcPeriod"/>
            </a:pPr>
            <a:r>
              <a:rPr lang="it-IT" sz="2000" b="1" dirty="0">
                <a:cs typeface="Times New Roman" panose="02020603050405020304" pitchFamily="18" charset="0"/>
              </a:rPr>
              <a:t>Area Archeologica diffusa nel cassinate</a:t>
            </a:r>
          </a:p>
          <a:p>
            <a:pPr marL="342900" indent="-342900">
              <a:buAutoNum type="alphaLcPeriod"/>
            </a:pPr>
            <a:r>
              <a:rPr lang="it-IT" sz="2000" b="1" dirty="0">
                <a:cs typeface="Times New Roman" panose="02020603050405020304" pitchFamily="18" charset="0"/>
              </a:rPr>
              <a:t>Area della Memoria</a:t>
            </a:r>
          </a:p>
          <a:p>
            <a:pPr marL="342900" indent="-342900">
              <a:buAutoNum type="alphaLcPeriod"/>
            </a:pPr>
            <a:r>
              <a:rPr lang="it-IT" sz="2000" b="1" dirty="0">
                <a:cs typeface="Times New Roman" panose="02020603050405020304" pitchFamily="18" charset="0"/>
              </a:rPr>
              <a:t>Montecassino </a:t>
            </a:r>
          </a:p>
        </p:txBody>
      </p:sp>
    </p:spTree>
    <p:extLst>
      <p:ext uri="{BB962C8B-B14F-4D97-AF65-F5344CB8AC3E}">
        <p14:creationId xmlns:p14="http://schemas.microsoft.com/office/powerpoint/2010/main" val="207204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0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8" grpId="0"/>
      <p:bldP spid="21913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DC847-A8EF-75ED-05DD-B73C98DB6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>
            <a:extLst>
              <a:ext uri="{FF2B5EF4-FFF2-40B4-BE49-F238E27FC236}">
                <a16:creationId xmlns:a16="http://schemas.microsoft.com/office/drawing/2014/main" id="{057BC1C1-54CC-A3CB-020B-0E0A679048F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275856" y="176067"/>
            <a:ext cx="8135937" cy="2078038"/>
          </a:xfrm>
        </p:spPr>
        <p:txBody>
          <a:bodyPr lIns="92075" tIns="46038" rIns="92075" bIns="46038"/>
          <a:lstStyle/>
          <a:p>
            <a:pPr algn="l" eaLnBrk="1" hangingPunct="1">
              <a:lnSpc>
                <a:spcPct val="80000"/>
              </a:lnSpc>
            </a:pPr>
            <a:r>
              <a:rPr lang="it-I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ANALISI</a:t>
            </a:r>
            <a:br>
              <a:rPr lang="it-IT" sz="3200" dirty="0">
                <a:solidFill>
                  <a:srgbClr val="0000FF"/>
                </a:solidFill>
                <a:latin typeface="Arial Black" pitchFamily="34" charset="0"/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36866" name="CasellaDiTesto 2">
            <a:extLst>
              <a:ext uri="{FF2B5EF4-FFF2-40B4-BE49-F238E27FC236}">
                <a16:creationId xmlns:a16="http://schemas.microsoft.com/office/drawing/2014/main" id="{8F31DBB8-31AD-F3E9-29A3-93E5A51CE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372394"/>
            <a:ext cx="764381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1" dirty="0">
                <a:cs typeface="Times New Roman" panose="02020603050405020304" pitchFamily="18" charset="0"/>
              </a:rPr>
              <a:t>Nel 2023 la Regione Lazio ha commissionato uno studio ad AEVF sulla ciclabilità dal Vaticano fino a San Vittore del Lazio (Prenestina- Casilina)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1" dirty="0">
                <a:cs typeface="Times New Roman" panose="02020603050405020304" pitchFamily="18" charset="0"/>
              </a:rPr>
              <a:t>Sono stati definiti i tratti ciclabili e i punti critici da risolvere con l’obiettivo, una volta risolti, di presentare la candidatura al Consiglio d’Europa per l’accreditamento come «Variante» della Via Francigena nel Sud.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1" dirty="0">
                <a:cs typeface="Times New Roman" panose="02020603050405020304" pitchFamily="18" charset="0"/>
              </a:rPr>
              <a:t>sul sito web di vede il tracciato:</a:t>
            </a:r>
          </a:p>
          <a:p>
            <a:r>
              <a:rPr lang="it-IT" sz="1800" b="1" dirty="0">
                <a:solidFill>
                  <a:srgbClr val="CCCC00"/>
                </a:solidFill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</a:t>
            </a:r>
            <a:r>
              <a:rPr lang="it-IT" sz="1800" b="1" dirty="0">
                <a:solidFill>
                  <a:srgbClr val="FFFF00"/>
                </a:solidFill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www.associazioneterradeicammini.it</a:t>
            </a:r>
            <a:r>
              <a:rPr lang="it-IT" sz="1800" b="1" dirty="0">
                <a:solidFill>
                  <a:srgbClr val="FFFF00"/>
                </a:solidFill>
                <a:cs typeface="Times New Roman" panose="02020603050405020304" pitchFamily="18" charset="0"/>
              </a:rPr>
              <a:t> </a:t>
            </a:r>
          </a:p>
          <a:p>
            <a:endParaRPr lang="it-IT" b="1" dirty="0">
              <a:latin typeface="Arial" pitchFamily="34" charset="0"/>
            </a:endParaRPr>
          </a:p>
          <a:p>
            <a:r>
              <a:rPr lang="it-IT" b="1" dirty="0">
                <a:latin typeface="Arial" pitchFamily="34" charset="0"/>
              </a:rPr>
              <a:t>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D347983-8BE7-72F7-7931-71303372A8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077072"/>
            <a:ext cx="4572000" cy="21625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6818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0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8" grpId="0"/>
      <p:bldP spid="21913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A4BF3-363F-1315-4D18-ABEBA3793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>
            <a:extLst>
              <a:ext uri="{FF2B5EF4-FFF2-40B4-BE49-F238E27FC236}">
                <a16:creationId xmlns:a16="http://schemas.microsoft.com/office/drawing/2014/main" id="{8296C4BE-7130-1639-4DAC-664D285E57A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275856" y="176067"/>
            <a:ext cx="8135937" cy="2078038"/>
          </a:xfrm>
        </p:spPr>
        <p:txBody>
          <a:bodyPr lIns="92075" tIns="46038" rIns="92075" bIns="46038"/>
          <a:lstStyle/>
          <a:p>
            <a:pPr algn="l" eaLnBrk="1" hangingPunct="1">
              <a:lnSpc>
                <a:spcPct val="80000"/>
              </a:lnSpc>
            </a:pPr>
            <a:r>
              <a:rPr lang="it-I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ANALISI</a:t>
            </a:r>
            <a:br>
              <a:rPr lang="it-IT" sz="3200" dirty="0">
                <a:solidFill>
                  <a:srgbClr val="0000FF"/>
                </a:solidFill>
                <a:latin typeface="Arial Black" pitchFamily="34" charset="0"/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br>
              <a:rPr lang="it-IT" sz="1200" b="1" i="1" dirty="0">
                <a:solidFill>
                  <a:srgbClr val="993300"/>
                </a:solidFill>
              </a:rPr>
            </a:br>
            <a:endParaRPr lang="it-IT" sz="1200" b="1" i="1" dirty="0">
              <a:solidFill>
                <a:srgbClr val="993300"/>
              </a:solidFill>
            </a:endParaRPr>
          </a:p>
        </p:txBody>
      </p:sp>
      <p:sp>
        <p:nvSpPr>
          <p:cNvPr id="36866" name="CasellaDiTesto 2">
            <a:extLst>
              <a:ext uri="{FF2B5EF4-FFF2-40B4-BE49-F238E27FC236}">
                <a16:creationId xmlns:a16="http://schemas.microsoft.com/office/drawing/2014/main" id="{74A6B76E-B9FF-B7C9-24A1-E5BB08355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1372394"/>
            <a:ext cx="764381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 dirty="0">
                <a:latin typeface="Arial" pitchFamily="34" charset="0"/>
              </a:rPr>
              <a:t>Per rendere ciclabile il percorso da Aquino a San Vittore bisogna fare un nuovo studio ad HOC dopo aver confermato quello che si decide di fare a piedi </a:t>
            </a:r>
          </a:p>
          <a:p>
            <a:r>
              <a:rPr lang="it-IT" b="1" dirty="0">
                <a:latin typeface="Arial" pitchFamily="34" charset="0"/>
              </a:rPr>
              <a:t>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7C23B36-8DC8-9E1E-208E-6F72C35CBD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924944"/>
            <a:ext cx="4572000" cy="21625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426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0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219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8" grpId="0"/>
      <p:bldP spid="21913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15816" y="-99392"/>
            <a:ext cx="7772400" cy="1143000"/>
          </a:xfrm>
        </p:spPr>
        <p:txBody>
          <a:bodyPr lIns="92075" tIns="46038" rIns="92075" bIns="46038"/>
          <a:lstStyle/>
          <a:p>
            <a:pPr algn="l" eaLnBrk="1" hangingPunct="1"/>
            <a:r>
              <a:rPr lang="it-IT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BENCHMARKING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80728"/>
            <a:ext cx="7772400" cy="2092325"/>
          </a:xfrm>
        </p:spPr>
        <p:txBody>
          <a:bodyPr>
            <a:normAutofit/>
          </a:bodyPr>
          <a:lstStyle/>
          <a:p>
            <a:pPr algn="just" eaLnBrk="1" hangingPunct="1">
              <a:buFontTx/>
              <a:buNone/>
            </a:pPr>
            <a:r>
              <a:rPr lang="it-IT" sz="2000" b="1" dirty="0"/>
              <a:t>     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Sul cammino di San Benedetto sono presenti cartelli che  offrono diverse informazioni come il tracciato del cammino e dei QR code riguardanti le attrattività del territorio articolati in 5 cluster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2636912"/>
            <a:ext cx="7900042" cy="35283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15816" y="-2693"/>
            <a:ext cx="7772400" cy="1143000"/>
          </a:xfrm>
        </p:spPr>
        <p:txBody>
          <a:bodyPr lIns="92075" tIns="46038" rIns="92075" bIns="46038"/>
          <a:lstStyle/>
          <a:p>
            <a:pPr algn="l" eaLnBrk="1" hangingPunct="1"/>
            <a:r>
              <a:rPr lang="it-IT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BENCHMARKING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144871"/>
            <a:ext cx="7772400" cy="2092325"/>
          </a:xfrm>
        </p:spPr>
        <p:txBody>
          <a:bodyPr>
            <a:normAutofit/>
          </a:bodyPr>
          <a:lstStyle/>
          <a:p>
            <a:pPr algn="just" eaLnBrk="1" hangingPunct="1">
              <a:buFontTx/>
              <a:buNone/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Sul cammino di San Benedetto sono presenti cartelli che ci offrono diverse informazioni come il tracciato del cammino e dei QR code riguardanti le attrattività del territorio articolati in 5 cluster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2446829"/>
            <a:ext cx="8784976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2" y="3356992"/>
            <a:ext cx="4847120" cy="23561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ttangolo 3"/>
          <p:cNvSpPr/>
          <p:nvPr/>
        </p:nvSpPr>
        <p:spPr>
          <a:xfrm>
            <a:off x="588639" y="6093296"/>
            <a:ext cx="68407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https://www.camminodeisanti.it/it/?p=cluster-archeologia-it</a:t>
            </a:r>
          </a:p>
        </p:txBody>
      </p:sp>
      <p:cxnSp>
        <p:nvCxnSpPr>
          <p:cNvPr id="6" name="Connettore 2 5"/>
          <p:cNvCxnSpPr/>
          <p:nvPr/>
        </p:nvCxnSpPr>
        <p:spPr>
          <a:xfrm>
            <a:off x="4824028" y="2924944"/>
            <a:ext cx="360040" cy="4320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91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221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576" y="1340768"/>
            <a:ext cx="8100392" cy="37338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it-IT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Togliere la cartellonistica esistente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it-IT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Condividere il tracciato con i Comuni attraversati: Aquino, Piedimonte, Villa Santa Lucia, Cassino, Cervaro e San Vittore del Lazio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it-IT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Scegliere i luoghi dove mettere la cartellonistica direzionale 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it-IT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Aggiungere ad ogni ingresso di ciascun Comune il Cartello turistico (come quello usato per San Benedetto) 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it-IT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Riportare in ogni sito web comunale un link con la piattaforma su cui mettere l’intero percorso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it-IT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Negoziare con la Campania e il Molise il prolungamento del Cammino fino a Benevento</a:t>
            </a:r>
          </a:p>
          <a:p>
            <a:pPr eaLnBrk="1" hangingPunct="1">
              <a:lnSpc>
                <a:spcPct val="80000"/>
              </a:lnSpc>
              <a:buFontTx/>
              <a:buAutoNum type="arabicPeriod"/>
            </a:pPr>
            <a:r>
              <a:rPr lang="it-IT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Negoziare con la Provincia di Frosinone e la Città metropolitana di Roma Capitale l’ottimizzazione del percorso fino al Vaticano</a:t>
            </a:r>
            <a:endParaRPr lang="it-IT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5051423-B259-7FB7-DC4C-E1252A948564}"/>
              </a:ext>
            </a:extLst>
          </p:cNvPr>
          <p:cNvSpPr txBox="1"/>
          <p:nvPr/>
        </p:nvSpPr>
        <p:spPr>
          <a:xfrm>
            <a:off x="3375733" y="476672"/>
            <a:ext cx="2569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cs typeface="Times New Roman" panose="02020603050405020304" pitchFamily="18" charset="0"/>
              </a:rPr>
              <a:t>Progettazione 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4270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552" y="1427162"/>
            <a:ext cx="3096344" cy="4003675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Conoscenza: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33400" indent="-5334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dei Cammini che attraversano il proprio territorio</a:t>
            </a:r>
          </a:p>
          <a:p>
            <a:pPr marL="533400" indent="-5334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della metodologia della progettazione partecipata</a:t>
            </a:r>
          </a:p>
          <a:p>
            <a:pPr marL="533400" indent="-5334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 modo con cui avvalersi del lavoro di </a:t>
            </a:r>
            <a:r>
              <a:rPr lang="it-I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grupp</a:t>
            </a:r>
            <a:endParaRPr lang="it-I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dell’uso del power point </a:t>
            </a:r>
          </a:p>
          <a:p>
            <a:pPr marL="533400" indent="-533400" eaLnBrk="1" hangingPunct="1">
              <a:lnSpc>
                <a:spcPct val="80000"/>
              </a:lnSpc>
              <a:buFont typeface="+mj-lt"/>
              <a:buAutoNum type="arabicPeriod"/>
            </a:pPr>
            <a:endParaRPr lang="it-IT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endParaRPr lang="it-IT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endParaRPr lang="it-IT" sz="1800" b="1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2E54E4D-E39A-8CF5-F1EA-A080F3C8FCD4}"/>
              </a:ext>
            </a:extLst>
          </p:cNvPr>
          <p:cNvSpPr txBox="1"/>
          <p:nvPr/>
        </p:nvSpPr>
        <p:spPr>
          <a:xfrm>
            <a:off x="1485900" y="609600"/>
            <a:ext cx="4600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cs typeface="Times New Roman" panose="02020603050405020304" pitchFamily="18" charset="0"/>
              </a:rPr>
              <a:t>Apprendimento individuale 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852C258-D245-7126-28C5-8C11FE3E4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276872"/>
            <a:ext cx="4412894" cy="331236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71600" y="1309600"/>
            <a:ext cx="6746998" cy="5071728"/>
          </a:xfrm>
        </p:spPr>
        <p:txBody>
          <a:bodyPr/>
          <a:lstStyle/>
          <a:p>
            <a:pPr marL="533400" indent="-533400">
              <a:lnSpc>
                <a:spcPct val="80000"/>
              </a:lnSpc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Questo lavoro di gruppo sull’Ergonomia dei Cammini ci ha trasmesso una serie di apprendimenti concreti, sia sul piano fisico sia su quello organizzativo e progettuale.</a:t>
            </a:r>
          </a:p>
          <a:p>
            <a:pPr marL="533400" indent="-533400">
              <a:lnSpc>
                <a:spcPct val="80000"/>
              </a:lnSpc>
            </a:pPr>
            <a:endParaRPr lang="it-I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>
              <a:lnSpc>
                <a:spcPct val="80000"/>
              </a:lnSpc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 lavoro di gruppo abbiamo imparato la dimensione collaborativa: confrontarsi su soluzioni aiuta a migliorare l’esperienza di tutti.</a:t>
            </a:r>
          </a:p>
          <a:p>
            <a:pPr marL="533400" indent="-533400">
              <a:lnSpc>
                <a:spcPct val="80000"/>
              </a:lnSpc>
            </a:pPr>
            <a:endParaRPr lang="it-I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>
              <a:lnSpc>
                <a:spcPct val="80000"/>
              </a:lnSpc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Ognuno di noi porta osservazioni diverse , e questo arricchisce la comprensione dell’ergonomia applicata</a:t>
            </a:r>
          </a:p>
          <a:p>
            <a:pPr marL="533400" indent="-533400">
              <a:lnSpc>
                <a:spcPct val="80000"/>
              </a:lnSpc>
            </a:pPr>
            <a:endParaRPr lang="it-I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3400" indent="-533400">
              <a:lnSpc>
                <a:spcPct val="80000"/>
              </a:lnSpc>
            </a:pP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 sappiamo che possiamo dare un contributo per il miglioramento della Francigena che passa sul nostro territorio </a:t>
            </a: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5D44524-8CBA-0AF6-3ABA-BE011162874C}"/>
              </a:ext>
            </a:extLst>
          </p:cNvPr>
          <p:cNvSpPr txBox="1"/>
          <p:nvPr/>
        </p:nvSpPr>
        <p:spPr>
          <a:xfrm>
            <a:off x="2195736" y="476672"/>
            <a:ext cx="4482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cs typeface="Times New Roman" panose="02020603050405020304" pitchFamily="18" charset="0"/>
              </a:rPr>
              <a:t>Apprendimento di gruppo   </a:t>
            </a:r>
          </a:p>
        </p:txBody>
      </p:sp>
    </p:spTree>
    <p:extLst>
      <p:ext uri="{BB962C8B-B14F-4D97-AF65-F5344CB8AC3E}">
        <p14:creationId xmlns:p14="http://schemas.microsoft.com/office/powerpoint/2010/main" val="42547322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True"/>
  <p:tag name="HOTSPOTTYPE" val="DefinedInNavigator"/>
  <p:tag name="BRANCHTO" val="262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onalizza struttura">
  <a:themeElements>
    <a:clrScheme name="Personalizza struttur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rsonalizza struttur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ersonalizza struttu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za struttur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za struttur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Vertice">
  <a:themeElements>
    <a:clrScheme name="Farmacia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Ve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e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15271</TotalTime>
  <Words>1265</Words>
  <Application>Microsoft Office PowerPoint</Application>
  <PresentationFormat>Presentazione su schermo (4:3)</PresentationFormat>
  <Paragraphs>160</Paragraphs>
  <Slides>23</Slides>
  <Notes>21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23</vt:i4>
      </vt:variant>
    </vt:vector>
  </HeadingPairs>
  <TitlesOfParts>
    <vt:vector size="34" baseType="lpstr">
      <vt:lpstr>Arial</vt:lpstr>
      <vt:lpstr>Arial Black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Personalizza struttura</vt:lpstr>
      <vt:lpstr>Vertice</vt:lpstr>
      <vt:lpstr>    Progetto di Formazione-Intervento® sul Miglioramento Ergonomico dei Cammino della Francigena nel SUD TRA AQUINO E PIEDIMONTE   IIS S.Benedetto  </vt:lpstr>
      <vt:lpstr>        Tema</vt:lpstr>
      <vt:lpstr>Sollecitazioni  </vt:lpstr>
      <vt:lpstr>Opportunità  </vt:lpstr>
      <vt:lpstr>       Criticità</vt:lpstr>
      <vt:lpstr>        Vincoli  </vt:lpstr>
      <vt:lpstr>  Obiettivo del progetto</vt:lpstr>
      <vt:lpstr>Presentazione standard di PowerPoint</vt:lpstr>
      <vt:lpstr>ANALISI    </vt:lpstr>
      <vt:lpstr>ANALISI    </vt:lpstr>
      <vt:lpstr>ANALISI    </vt:lpstr>
      <vt:lpstr>ANALISI    </vt:lpstr>
      <vt:lpstr>ANALISI    </vt:lpstr>
      <vt:lpstr>ANALISI    </vt:lpstr>
      <vt:lpstr>ANALISI    </vt:lpstr>
      <vt:lpstr>ANALISI    </vt:lpstr>
      <vt:lpstr>ANALISI    </vt:lpstr>
      <vt:lpstr>ANALISI    </vt:lpstr>
      <vt:lpstr>BENCHMARKING</vt:lpstr>
      <vt:lpstr>BENCHMARKING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</dc:title>
  <dc:creator>renato</dc:creator>
  <cp:lastModifiedBy>RENATO DI GREGORIO</cp:lastModifiedBy>
  <cp:revision>283</cp:revision>
  <dcterms:created xsi:type="dcterms:W3CDTF">2000-06-17T04:47:29Z</dcterms:created>
  <dcterms:modified xsi:type="dcterms:W3CDTF">2026-10-20T22:57:26Z</dcterms:modified>
</cp:coreProperties>
</file>